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0" r:id="rId2"/>
    <p:sldId id="417" r:id="rId3"/>
    <p:sldId id="321" r:id="rId4"/>
    <p:sldId id="425" r:id="rId5"/>
    <p:sldId id="316" r:id="rId6"/>
    <p:sldId id="325" r:id="rId7"/>
    <p:sldId id="420" r:id="rId8"/>
    <p:sldId id="419" r:id="rId9"/>
    <p:sldId id="421" r:id="rId10"/>
    <p:sldId id="424" r:id="rId11"/>
    <p:sldId id="373" r:id="rId12"/>
    <p:sldId id="380" r:id="rId13"/>
    <p:sldId id="402" r:id="rId14"/>
    <p:sldId id="414" r:id="rId15"/>
    <p:sldId id="408" r:id="rId16"/>
    <p:sldId id="404" r:id="rId17"/>
    <p:sldId id="403" r:id="rId18"/>
    <p:sldId id="401" r:id="rId19"/>
    <p:sldId id="423" r:id="rId20"/>
    <p:sldId id="422" r:id="rId21"/>
    <p:sldId id="410" r:id="rId22"/>
    <p:sldId id="405" r:id="rId23"/>
    <p:sldId id="385" r:id="rId24"/>
    <p:sldId id="386" r:id="rId25"/>
    <p:sldId id="40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76">
          <p15:clr>
            <a:srgbClr val="A4A3A4"/>
          </p15:clr>
        </p15:guide>
        <p15:guide id="4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oothman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00FF"/>
    <a:srgbClr val="CCCCCC"/>
    <a:srgbClr val="FF00FF"/>
    <a:srgbClr val="FFFF66"/>
    <a:srgbClr val="D4180E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79676" autoAdjust="0"/>
  </p:normalViewPr>
  <p:slideViewPr>
    <p:cSldViewPr>
      <p:cViewPr varScale="1">
        <p:scale>
          <a:sx n="72" d="100"/>
          <a:sy n="72" d="100"/>
        </p:scale>
        <p:origin x="1758" y="72"/>
      </p:cViewPr>
      <p:guideLst>
        <p:guide orient="horz" pos="2160"/>
        <p:guide pos="2880"/>
        <p:guide orient="horz" pos="1776"/>
        <p:guide pos="3072"/>
      </p:guideLst>
    </p:cSldViewPr>
  </p:slideViewPr>
  <p:outlineViewPr>
    <p:cViewPr>
      <p:scale>
        <a:sx n="33" d="100"/>
        <a:sy n="33" d="100"/>
      </p:scale>
      <p:origin x="0" y="7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46"/>
    </p:cViewPr>
  </p:sorterViewPr>
  <p:notesViewPr>
    <p:cSldViewPr snapToGrid="0" snapToObjects="1" showGuides="1">
      <p:cViewPr varScale="1">
        <p:scale>
          <a:sx n="160" d="100"/>
          <a:sy n="160" d="100"/>
        </p:scale>
        <p:origin x="-57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58CDB-8CE2-994A-92B2-83018CD4298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0A31B-304F-974D-A5E0-E24DEDDC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39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241FB-277B-450B-904B-D127244A3BFD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9CCEB-C127-4DFB-8EA3-A3747846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0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CCEB-C127-4DFB-8EA3-A3747846C0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9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Consistency and integrity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9CCEB-C127-4DFB-8EA3-A3747846C0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3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Lifelong relationship.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9CCEB-C127-4DFB-8EA3-A3747846C0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7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9CCEB-C127-4DFB-8EA3-A3747846C0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9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careful of the requirements, especially </a:t>
            </a:r>
          </a:p>
          <a:p>
            <a:endParaRPr lang="en-US" dirty="0"/>
          </a:p>
          <a:p>
            <a:r>
              <a:rPr lang="en-US" dirty="0"/>
              <a:t>Needs to be updated by Tricia: two 6XXX courses  for MS/</a:t>
            </a:r>
            <a:r>
              <a:rPr lang="en-US" dirty="0" err="1"/>
              <a:t>Phd</a:t>
            </a:r>
            <a:r>
              <a:rPr lang="en-US" dirty="0"/>
              <a:t>; Plan of study by the end of 1</a:t>
            </a:r>
            <a:r>
              <a:rPr lang="en-US" baseline="30000" dirty="0"/>
              <a:t>st</a:t>
            </a:r>
            <a:r>
              <a:rPr lang="en-US" dirty="0"/>
              <a:t> semester; </a:t>
            </a:r>
          </a:p>
          <a:p>
            <a:endParaRPr lang="en-US" dirty="0"/>
          </a:p>
          <a:p>
            <a:r>
              <a:rPr lang="en-US" dirty="0"/>
              <a:t>for PhD by Qualifier, 2+ courses in primarily area, and 1+ course in primary area; one of these may be in the 3</a:t>
            </a:r>
            <a:r>
              <a:rPr lang="en-US" baseline="30000" dirty="0"/>
              <a:t>rd</a:t>
            </a:r>
            <a:r>
              <a:rPr lang="en-US" dirty="0"/>
              <a:t> semester itself</a:t>
            </a:r>
          </a:p>
          <a:p>
            <a:endParaRPr lang="en-US" dirty="0"/>
          </a:p>
          <a:p>
            <a:r>
              <a:rPr lang="en-US" dirty="0"/>
              <a:t>Limitation on the number of research credits in the early phase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9CCEB-C127-4DFB-8EA3-A3747846C0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1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CCEB-C127-4DFB-8EA3-A3747846C0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0" y="2133600"/>
            <a:ext cx="9144000" cy="2438400"/>
            <a:chOff x="540" y="2230"/>
            <a:chExt cx="11160" cy="2705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540" y="2230"/>
              <a:ext cx="11160" cy="2705"/>
            </a:xfrm>
            <a:custGeom>
              <a:avLst/>
              <a:gdLst/>
              <a:ahLst/>
              <a:cxnLst>
                <a:cxn ang="0">
                  <a:pos x="0" y="2705"/>
                </a:cxn>
                <a:cxn ang="0">
                  <a:pos x="11160" y="2705"/>
                </a:cxn>
                <a:cxn ang="0">
                  <a:pos x="11160" y="0"/>
                </a:cxn>
                <a:cxn ang="0">
                  <a:pos x="0" y="0"/>
                </a:cxn>
                <a:cxn ang="0">
                  <a:pos x="0" y="2705"/>
                </a:cxn>
              </a:cxnLst>
              <a:rect l="0" t="0" r="r" b="b"/>
              <a:pathLst>
                <a:path w="11160" h="2705">
                  <a:moveTo>
                    <a:pt x="0" y="2705"/>
                  </a:moveTo>
                  <a:lnTo>
                    <a:pt x="11160" y="2705"/>
                  </a:lnTo>
                  <a:lnTo>
                    <a:pt x="11160" y="0"/>
                  </a:lnTo>
                  <a:lnTo>
                    <a:pt x="0" y="0"/>
                  </a:lnTo>
                  <a:lnTo>
                    <a:pt x="0" y="2705"/>
                  </a:lnTo>
                  <a:close/>
                </a:path>
              </a:pathLst>
            </a:custGeom>
            <a:solidFill>
              <a:srgbClr val="B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4"/>
          <p:cNvGrpSpPr>
            <a:grpSpLocks/>
          </p:cNvGrpSpPr>
          <p:nvPr userDrawn="1"/>
        </p:nvGrpSpPr>
        <p:grpSpPr bwMode="auto">
          <a:xfrm>
            <a:off x="0" y="4648200"/>
            <a:ext cx="9144000" cy="1524000"/>
            <a:chOff x="540" y="5035"/>
            <a:chExt cx="11160" cy="972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40" y="5035"/>
              <a:ext cx="11160" cy="9725"/>
            </a:xfrm>
            <a:custGeom>
              <a:avLst/>
              <a:gdLst/>
              <a:ahLst/>
              <a:cxnLst>
                <a:cxn ang="0">
                  <a:pos x="0" y="9725"/>
                </a:cxn>
                <a:cxn ang="0">
                  <a:pos x="11160" y="9725"/>
                </a:cxn>
                <a:cxn ang="0">
                  <a:pos x="11160" y="0"/>
                </a:cxn>
                <a:cxn ang="0">
                  <a:pos x="0" y="0"/>
                </a:cxn>
                <a:cxn ang="0">
                  <a:pos x="0" y="9725"/>
                </a:cxn>
              </a:cxnLst>
              <a:rect l="0" t="0" r="r" b="b"/>
              <a:pathLst>
                <a:path w="11160" h="9725">
                  <a:moveTo>
                    <a:pt x="0" y="9725"/>
                  </a:moveTo>
                  <a:lnTo>
                    <a:pt x="11160" y="9725"/>
                  </a:lnTo>
                  <a:lnTo>
                    <a:pt x="11160" y="0"/>
                  </a:lnTo>
                  <a:lnTo>
                    <a:pt x="0" y="0"/>
                  </a:lnTo>
                  <a:lnTo>
                    <a:pt x="0" y="9725"/>
                  </a:lnTo>
                  <a:close/>
                </a:path>
              </a:pathLst>
            </a:custGeom>
            <a:solidFill>
              <a:srgbClr val="E3E5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Picture 10" descr="C:\Users\Holly Work\Downloads\College of Engineering Logos - NEW\College of Engineering Logos - NEW\Engineering-Horiz\Engineering-Horiz-RGBHEX\OSU-Engineering-Horiz-RGBHE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441" y="838200"/>
            <a:ext cx="634111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3505200" y="6400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B0000"/>
                </a:solidFill>
                <a:latin typeface="Arial" pitchFamily="34" charset="0"/>
                <a:cs typeface="Arial" pitchFamily="34" charset="0"/>
              </a:rPr>
              <a:t>ELECTRICAL AND COMPUTER ENGINEERING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7772400" cy="1470025"/>
          </a:xfrm>
        </p:spPr>
        <p:txBody>
          <a:bodyPr>
            <a:normAutofit/>
          </a:bodyPr>
          <a:lstStyle>
            <a:lvl1pPr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cap="all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576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029200"/>
            <a:ext cx="7924800" cy="533400"/>
          </a:xfrm>
        </p:spPr>
        <p:txBody>
          <a:bodyPr/>
          <a:lstStyle>
            <a:lvl1pPr algn="ctr">
              <a:buNone/>
              <a:defRPr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562600"/>
            <a:ext cx="7924800" cy="5334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Presenter’s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RContac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ocument 23"/>
          <p:cNvSpPr/>
          <p:nvPr userDrawn="1"/>
        </p:nvSpPr>
        <p:spPr>
          <a:xfrm>
            <a:off x="0" y="0"/>
            <a:ext cx="9144000" cy="1066800"/>
          </a:xfrm>
          <a:prstGeom prst="flowChartDocument">
            <a:avLst/>
          </a:prstGeom>
          <a:solidFill>
            <a:srgbClr val="BB0000"/>
          </a:solid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C:\Users\Holly Work\Pictures\Logos\COELogos-NEW\College of Engineering Logos - NEW\Engineering-Horiz\Engineering-Horiz-RGBHEX\OSU-Engineering-K-Horiz-RGBHEX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429000" cy="491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565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3049-084F-5944-AD73-608F0A7012D6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8369-B765-4A54-B77E-9C9235028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352800" y="6400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B0000"/>
                </a:solidFill>
                <a:latin typeface="Arial" pitchFamily="34" charset="0"/>
                <a:cs typeface="Arial" pitchFamily="34" charset="0"/>
              </a:rPr>
              <a:t>ELECTRICAL AND COMPUTER ENGINEERING</a:t>
            </a:r>
          </a:p>
        </p:txBody>
      </p:sp>
      <p:sp>
        <p:nvSpPr>
          <p:cNvPr id="11" name="Flowchart: Document 10"/>
          <p:cNvSpPr/>
          <p:nvPr userDrawn="1"/>
        </p:nvSpPr>
        <p:spPr>
          <a:xfrm>
            <a:off x="0" y="0"/>
            <a:ext cx="9144000" cy="1066800"/>
          </a:xfrm>
          <a:prstGeom prst="flowChartDocument">
            <a:avLst/>
          </a:prstGeom>
          <a:solidFill>
            <a:srgbClr val="BB0000"/>
          </a:solid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Users\Holly Work\Pictures\Logos\COELogos-NEW\College of Engineering Logos - NEW\Engineering-Horiz\Engineering-Horiz-RGBHEX\OSU-Engineering-K-Horiz-RGBHEX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429000" cy="491320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990600"/>
            <a:ext cx="4114800" cy="685800"/>
          </a:xfrm>
        </p:spPr>
        <p:txBody>
          <a:bodyPr>
            <a:noAutofit/>
          </a:bodyPr>
          <a:lstStyle>
            <a:lvl1pPr algn="r">
              <a:buNone/>
              <a:defRPr sz="24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3810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fld id="{8AD8EDDC-6DD0-4AB0-9E51-D5FD9A1BAA26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172200" y="1600200"/>
            <a:ext cx="2514600" cy="2209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6172200" y="3962400"/>
            <a:ext cx="2514600" cy="2209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SectionHea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29200"/>
            <a:ext cx="8229600" cy="1143000"/>
          </a:xfrm>
        </p:spPr>
        <p:txBody>
          <a:bodyPr/>
          <a:lstStyle>
            <a:lvl1pPr>
              <a:defRPr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ARTwo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066800"/>
          </a:xfrm>
          <a:prstGeom prst="flowChartDocument">
            <a:avLst/>
          </a:prstGeom>
          <a:solidFill>
            <a:srgbClr val="BB0000"/>
          </a:solid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Users\Holly Work\Pictures\Logos\COELogos-NEW\College of Engineering Logos - NEW\Engineering-Horiz\Engineering-Horiz-RGBHEX\OSU-Engineering-K-Horiz-RGBHEX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429000" cy="4913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90600"/>
            <a:ext cx="8229600" cy="685800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457200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F58369-B765-4A54-B77E-9C9235028B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76600" y="6400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B0000"/>
                </a:solidFill>
                <a:latin typeface="Arial" pitchFamily="34" charset="0"/>
                <a:cs typeface="Arial" pitchFamily="34" charset="0"/>
              </a:rPr>
              <a:t>ELECTRICAL AND COMPUTER ENGINEERING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ARComparis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066800"/>
          </a:xfrm>
          <a:prstGeom prst="flowChartDocument">
            <a:avLst/>
          </a:prstGeom>
          <a:solidFill>
            <a:srgbClr val="BB0000"/>
          </a:solid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C:\Users\Holly Work\Pictures\Logos\COELogos-NEW\College of Engineering Logos - NEW\Engineering-Horiz\Engineering-Horiz-RGBHEX\OSU-Engineering-K-Horiz-RGBHEX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429000" cy="4913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3124200" y="6400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B0000"/>
                </a:solidFill>
                <a:latin typeface="Arial" pitchFamily="34" charset="0"/>
                <a:cs typeface="Arial" pitchFamily="34" charset="0"/>
              </a:rPr>
              <a:t>ELECTRICAL AND COMPUTER ENGINEERING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6962"/>
            <a:ext cx="8229600" cy="427038"/>
          </a:xfrm>
        </p:spPr>
        <p:txBody>
          <a:bodyPr>
            <a:noAutofit/>
          </a:bodyPr>
          <a:lstStyle>
            <a:lvl1pPr>
              <a:defRPr sz="2400" b="1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3810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F58369-B765-4A54-B77E-9C9235028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Quot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/>
          <p:cNvSpPr/>
          <p:nvPr userDrawn="1"/>
        </p:nvSpPr>
        <p:spPr>
          <a:xfrm>
            <a:off x="0" y="0"/>
            <a:ext cx="9144000" cy="1066800"/>
          </a:xfrm>
          <a:prstGeom prst="flowChartDocument">
            <a:avLst/>
          </a:prstGeom>
          <a:solidFill>
            <a:srgbClr val="BB0000"/>
          </a:solid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Holly Work\Pictures\Logos\COELogos-NEW\College of Engineering Logos - NEW\Engineering-Horiz\Engineering-Horiz-RGBHEX\OSU-Engineering-K-Horiz-RGBHEX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429000" cy="49132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 userDrawn="1"/>
        </p:nvSpPr>
        <p:spPr>
          <a:xfrm>
            <a:off x="2743200" y="6400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B0000"/>
                </a:solidFill>
                <a:latin typeface="Arial" pitchFamily="34" charset="0"/>
                <a:cs typeface="Arial" pitchFamily="34" charset="0"/>
              </a:rPr>
              <a:t>ELECTRICAL AND COMPUTER ENGINEERING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3"/>
          </p:nvPr>
        </p:nvSpPr>
        <p:spPr>
          <a:xfrm>
            <a:off x="457200" y="6324600"/>
            <a:ext cx="3810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fld id="{8AD8EDDC-6DD0-4AB0-9E51-D5FD9A1BAA26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ContentWithCapti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066800"/>
          </a:xfrm>
          <a:prstGeom prst="flowChartDocument">
            <a:avLst/>
          </a:prstGeom>
          <a:solidFill>
            <a:srgbClr val="BB0000"/>
          </a:solid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Users\Holly Work\Pictures\Logos\COELogos-NEW\College of Engineering Logos - NEW\Engineering-Horiz\Engineering-Horiz-RGBHEX\OSU-Engineering-K-Horiz-RGBHEX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429000" cy="4913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2971800" y="6400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B0000"/>
                </a:solidFill>
                <a:latin typeface="Arial" pitchFamily="34" charset="0"/>
                <a:cs typeface="Arial" pitchFamily="34" charset="0"/>
              </a:rPr>
              <a:t>ELECTRICAL AND COMPUTER ENGINEERING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800" y="990600"/>
            <a:ext cx="3313113" cy="476250"/>
          </a:xfrm>
        </p:spPr>
        <p:txBody>
          <a:bodyPr anchor="b"/>
          <a:lstStyle>
            <a:lvl1pPr algn="r">
              <a:defRPr sz="20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3810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F58369-B765-4A54-B77E-9C9235028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28600" y="1600200"/>
            <a:ext cx="3048000" cy="2057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3810000"/>
            <a:ext cx="3048000" cy="23622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3Photo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066800"/>
          </a:xfrm>
          <a:prstGeom prst="flowChartDocument">
            <a:avLst/>
          </a:prstGeom>
          <a:solidFill>
            <a:srgbClr val="BB0000"/>
          </a:solid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Users\Holly Work\Pictures\Logos\COELogos-NEW\College of Engineering Logos - NEW\Engineering-Horiz\Engineering-Horiz-RGBHEX\OSU-Engineering-K-Horiz-RGBHEX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429000" cy="4913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3352800" y="6400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B0000"/>
                </a:solidFill>
                <a:latin typeface="Arial" pitchFamily="34" charset="0"/>
                <a:cs typeface="Arial" pitchFamily="34" charset="0"/>
              </a:rPr>
              <a:t>ELECTRICAL AND COMPUTER ENGINEERING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800" y="990600"/>
            <a:ext cx="3313113" cy="476250"/>
          </a:xfrm>
        </p:spPr>
        <p:txBody>
          <a:bodyPr anchor="b"/>
          <a:lstStyle>
            <a:lvl1pPr algn="r">
              <a:defRPr sz="20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343400" cy="213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457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F58369-B765-4A54-B77E-9C9235028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81000" y="4114800"/>
            <a:ext cx="2667000" cy="2057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3276600" y="4114800"/>
            <a:ext cx="2667000" cy="2057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172200" y="4114800"/>
            <a:ext cx="2667000" cy="2057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Contac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ocument 23"/>
          <p:cNvSpPr/>
          <p:nvPr userDrawn="1"/>
        </p:nvSpPr>
        <p:spPr>
          <a:xfrm>
            <a:off x="0" y="0"/>
            <a:ext cx="9144000" cy="1066800"/>
          </a:xfrm>
          <a:prstGeom prst="flowChartDocument">
            <a:avLst/>
          </a:prstGeom>
          <a:solidFill>
            <a:srgbClr val="BB0000"/>
          </a:solidFill>
          <a:ln>
            <a:solidFill>
              <a:srgbClr val="B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C:\Users\Holly Work\Pictures\Logos\COELogos-NEW\College of Engineering Logos - NEW\Engineering-Horiz\Engineering-Horiz-RGBHEX\OSU-Engineering-K-Horiz-RGBHEX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429000" cy="4913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2743200" y="6400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B0000"/>
                </a:solidFill>
                <a:latin typeface="Arial" pitchFamily="34" charset="0"/>
                <a:cs typeface="Arial" pitchFamily="34" charset="0"/>
              </a:rPr>
              <a:t>ELECTRICAL AND COMPUTER ENGINEERING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AAC5-CA2B-5B44-95A2-FF46EEA13CAF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58369-B765-4A54-B77E-9C9235028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71" r:id="rId8"/>
    <p:sldLayoutId id="2147483654" r:id="rId9"/>
    <p:sldLayoutId id="2147483672" r:id="rId10"/>
    <p:sldLayoutId id="214748365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su.az1.qualtrics.com/jfe/form/SV_eYaJ8MnkCSjhgB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.osu.edu/gss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e.osu.edu/current-students/graduate-student-handbook" TargetMode="External"/><Relationship Id="rId2" Type="http://schemas.openxmlformats.org/officeDocument/2006/relationships/hyperlink" Target="http://www.gradsch.osu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ia.osu.edu" TargetMode="External"/><Relationship Id="rId5" Type="http://schemas.openxmlformats.org/officeDocument/2006/relationships/hyperlink" Target="mailto:ssc@osu.edu" TargetMode="External"/><Relationship Id="rId4" Type="http://schemas.openxmlformats.org/officeDocument/2006/relationships/hyperlink" Target="http://ssc.osu.edu/index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aa.osu.edu/coam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94374024320485/" TargetMode="External"/><Relationship Id="rId2" Type="http://schemas.openxmlformats.org/officeDocument/2006/relationships/hyperlink" Target="https://www.facebook.com/groups/694374024320485/?ref=group_header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/>
              <a:t>ECE Graduate orientation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79248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August 14, 2019</a:t>
            </a:r>
          </a:p>
        </p:txBody>
      </p:sp>
    </p:spTree>
    <p:extLst>
      <p:ext uri="{BB962C8B-B14F-4D97-AF65-F5344CB8AC3E}">
        <p14:creationId xmlns:p14="http://schemas.microsoft.com/office/powerpoint/2010/main" val="393882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6845" y="76200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Plan of Study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445" y="1118969"/>
            <a:ext cx="8686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800000"/>
                </a:solidFill>
                <a:ea typeface="Calibri"/>
                <a:cs typeface="Times-Roman"/>
              </a:rPr>
              <a:t>Graduate Student Survival Skills Workshop</a:t>
            </a:r>
            <a:endParaRPr lang="en-US" dirty="0">
              <a:ea typeface="Calibri"/>
              <a:cs typeface="Times-Roman"/>
            </a:endParaRPr>
          </a:p>
          <a:p>
            <a:endParaRPr lang="en-US" b="1" dirty="0"/>
          </a:p>
          <a:p>
            <a:r>
              <a:rPr lang="en-US" b="1" dirty="0"/>
              <a:t>Time: </a:t>
            </a:r>
            <a:r>
              <a:rPr lang="en-US" dirty="0">
                <a:solidFill>
                  <a:srgbClr val="C00000"/>
                </a:solidFill>
              </a:rPr>
              <a:t>Sunday, August 25, 2019 1:00 PM - 4:30 PM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/>
              <a:t>Location: </a:t>
            </a:r>
            <a:r>
              <a:rPr lang="en-US" dirty="0"/>
              <a:t>Ohio Union</a:t>
            </a:r>
          </a:p>
          <a:p>
            <a:r>
              <a:rPr lang="en-US" dirty="0"/>
              <a:t>The goal of this event is to aid in your transition to graduate school and will address: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Challenges faced in graduate school, the surprises you may face, and general advice for this stage in your career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Panels of current graduate students will provide firsthand accounts of important things such as time management strategies, the role of self-advocacy, developing a relationship with your advisor, how to successfully navigate the transition from undergraduate to graduate student,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Panels will be discipline specific in addition to a panel for students who are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also learn about resources and services available to support your academic success throughout graduate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Designed specifically for new graduate and professional students</a:t>
            </a:r>
          </a:p>
          <a:p>
            <a:r>
              <a:rPr lang="en-US" b="1" dirty="0"/>
              <a:t>The workshop is free to attend and food and beverages will be provided.</a:t>
            </a:r>
            <a:endParaRPr lang="en-US" dirty="0"/>
          </a:p>
          <a:p>
            <a:endParaRPr lang="en-US" b="1" dirty="0"/>
          </a:p>
          <a:p>
            <a:r>
              <a:rPr lang="en-US" sz="2000" b="1" dirty="0"/>
              <a:t>To register for the workshop click </a:t>
            </a:r>
            <a:r>
              <a:rPr lang="en-US" sz="2000" b="1" dirty="0">
                <a:hlinkClick r:id="rId3"/>
              </a:rPr>
              <a:t>register</a:t>
            </a:r>
            <a:r>
              <a:rPr lang="en-US" sz="2000" b="1" dirty="0"/>
              <a:t> or go to visit </a:t>
            </a:r>
            <a:r>
              <a:rPr lang="en-US" sz="2000" b="1" dirty="0">
                <a:hlinkClick r:id="rId4"/>
              </a:rPr>
              <a:t>go.osu.edu/gsss</a:t>
            </a:r>
            <a:endParaRPr lang="en-US" sz="2000" b="1" dirty="0"/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b="1" dirty="0">
              <a:ea typeface="Calibri"/>
              <a:cs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427428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0"/>
            <a:ext cx="548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OSU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Operations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118342"/>
            <a:ext cx="845820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800000"/>
                </a:solidFill>
              </a:rPr>
              <a:t>GRADUATE SCHOOL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http://www.gradsch.osu.edu</a:t>
            </a:r>
            <a:r>
              <a:rPr lang="en-US" dirty="0"/>
              <a:t>)</a:t>
            </a:r>
          </a:p>
          <a:p>
            <a:pPr marL="742950" lvl="1" indent="-285750">
              <a:buFont typeface="Lucida Grande"/>
              <a:buChar char="­"/>
            </a:pPr>
            <a:r>
              <a:rPr lang="en-US" dirty="0"/>
              <a:t>Forms;</a:t>
            </a:r>
          </a:p>
          <a:p>
            <a:pPr marL="742950" lvl="1" indent="-285750">
              <a:buFont typeface="Lucida Grande"/>
              <a:buChar char="­"/>
            </a:pPr>
            <a:r>
              <a:rPr lang="en-US" dirty="0"/>
              <a:t>Register for courses that require permission to enter;</a:t>
            </a:r>
          </a:p>
          <a:p>
            <a:pPr marL="742950" lvl="1" indent="-285750">
              <a:buFont typeface="Lucida Grande"/>
              <a:buChar char="­"/>
            </a:pPr>
            <a:r>
              <a:rPr lang="en-US" dirty="0"/>
              <a:t>Ask questions about what courses count towards your degree;</a:t>
            </a:r>
            <a:br>
              <a:rPr lang="en-US" dirty="0"/>
            </a:br>
            <a:r>
              <a:rPr lang="en-US" dirty="0"/>
              <a:t> (they will do the audit when you graduate)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800000"/>
                </a:solidFill>
              </a:rPr>
              <a:t>ECE GRADUATE STUDENT HANDBOOK </a:t>
            </a:r>
            <a:br>
              <a:rPr lang="en-US" sz="2400" b="1" dirty="0">
                <a:solidFill>
                  <a:srgbClr val="800000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dirty="0">
                <a:hlinkClick r:id="rId3"/>
              </a:rPr>
              <a:t>https://ece.osu.edu/current-students/graduate-student-handbook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800000"/>
                </a:solidFill>
              </a:rPr>
              <a:t>STUDENT SERVICE CENTER</a:t>
            </a:r>
            <a:r>
              <a:rPr lang="en-US" sz="1600" dirty="0"/>
              <a:t>  (</a:t>
            </a:r>
            <a:r>
              <a:rPr lang="en-US" sz="1600" dirty="0">
                <a:hlinkClick r:id="rId4"/>
              </a:rPr>
              <a:t>http://ssc.osu.edu/index.html</a:t>
            </a:r>
            <a:r>
              <a:rPr lang="en-US" sz="1600" dirty="0"/>
              <a:t>)</a:t>
            </a:r>
          </a:p>
          <a:p>
            <a:pPr marL="742950" lvl="1" indent="-285750">
              <a:buFont typeface="Lucida Grande"/>
              <a:buChar char="­"/>
            </a:pPr>
            <a:r>
              <a:rPr lang="en-US" dirty="0">
                <a:solidFill>
                  <a:prstClr val="black"/>
                </a:solidFill>
              </a:rPr>
              <a:t>Questions regarding tuitions and fees;</a:t>
            </a:r>
          </a:p>
          <a:p>
            <a:pPr marL="742950" lvl="1" indent="-285750">
              <a:buFont typeface="Lucida Grande"/>
              <a:buChar char="­"/>
            </a:pPr>
            <a:r>
              <a:rPr lang="en-US" dirty="0"/>
              <a:t>Questions regarding when you can register/add/drop courses;</a:t>
            </a:r>
          </a:p>
          <a:p>
            <a:pPr lvl="1"/>
            <a:r>
              <a:rPr lang="en-US" sz="1600" b="1" dirty="0"/>
              <a:t>Office</a:t>
            </a:r>
            <a:r>
              <a:rPr lang="en-US" sz="1600" dirty="0"/>
              <a:t>: </a:t>
            </a:r>
            <a:r>
              <a:rPr lang="de-DE" sz="1600" dirty="0"/>
              <a:t>281 W. Lane Ave, </a:t>
            </a:r>
            <a:r>
              <a:rPr lang="en-US" sz="1600" dirty="0"/>
              <a:t>Student Academic Services Bldg., Lobby - </a:t>
            </a:r>
            <a:r>
              <a:rPr lang="en-US" sz="1600" b="1" dirty="0"/>
              <a:t>Email</a:t>
            </a:r>
            <a:r>
              <a:rPr lang="en-US" sz="1600" dirty="0"/>
              <a:t>: </a:t>
            </a:r>
            <a:r>
              <a:rPr lang="en-US" sz="1600" u="sng" dirty="0">
                <a:hlinkClick r:id="rId5"/>
              </a:rPr>
              <a:t>ssc@osu.edu</a:t>
            </a:r>
            <a:endParaRPr lang="en-US" sz="1600" dirty="0"/>
          </a:p>
          <a:p>
            <a:pPr lvl="2"/>
            <a:r>
              <a:rPr lang="en-US" sz="2000" b="1" dirty="0">
                <a:solidFill>
                  <a:srgbClr val="000000"/>
                </a:solidFill>
              </a:rPr>
              <a:t>REGISTRAR</a:t>
            </a:r>
            <a:r>
              <a:rPr lang="en-US" sz="1600" dirty="0"/>
              <a:t> (handles course registration)</a:t>
            </a:r>
            <a:endParaRPr lang="en-US" sz="1400" dirty="0"/>
          </a:p>
          <a:p>
            <a:pPr lvl="2"/>
            <a:r>
              <a:rPr lang="en-US" sz="2000" b="1" dirty="0">
                <a:solidFill>
                  <a:srgbClr val="000000"/>
                </a:solidFill>
              </a:rPr>
              <a:t>BURSAR</a:t>
            </a:r>
            <a:r>
              <a:rPr lang="en-US" sz="1600" dirty="0"/>
              <a:t> (handles tuitions and fees)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800000"/>
                </a:solidFill>
              </a:rPr>
              <a:t>OFFICE OF INTERNATIONAL AFFAIRS</a:t>
            </a:r>
            <a:r>
              <a:rPr lang="en-US" sz="2400" b="1" dirty="0"/>
              <a:t> </a:t>
            </a:r>
            <a:r>
              <a:rPr lang="en-US" dirty="0"/>
              <a:t>(</a:t>
            </a:r>
            <a:r>
              <a:rPr lang="en-US" dirty="0">
                <a:hlinkClick r:id="rId6"/>
              </a:rPr>
              <a:t>http://oia.osu.edu</a:t>
            </a:r>
            <a:r>
              <a:rPr lang="en-US" dirty="0"/>
              <a:t>)</a:t>
            </a:r>
          </a:p>
          <a:p>
            <a:pPr marL="742950" lvl="1" indent="-285750">
              <a:buFont typeface="Lucida Grande"/>
              <a:buChar char="­"/>
            </a:pPr>
            <a:r>
              <a:rPr lang="en-US" dirty="0"/>
              <a:t>Questions regarding your VISA. For international students </a:t>
            </a:r>
            <a:r>
              <a:rPr lang="en-US" dirty="0">
                <a:solidFill>
                  <a:srgbClr val="800000"/>
                </a:solidFill>
              </a:rPr>
              <a:t>keeping the student VISA status is the most important thing.</a:t>
            </a:r>
            <a:r>
              <a:rPr lang="en-US" dirty="0"/>
              <a:t> Consult with OIA if you want to learn about CPT and OPT opportunities. 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5669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Graduate degrees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417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0750" y="64739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Graduate Degrees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750" y="914400"/>
            <a:ext cx="8915400" cy="3567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en-US" sz="2800" b="1" dirty="0">
                <a:solidFill>
                  <a:srgbClr val="800000"/>
                </a:solidFill>
              </a:rPr>
              <a:t>PhD Program</a:t>
            </a:r>
          </a:p>
          <a:p>
            <a:pPr marL="0" lvl="1"/>
            <a:r>
              <a:rPr lang="en-US" sz="1600" dirty="0"/>
              <a:t>The PhD Program </a:t>
            </a:r>
            <a:r>
              <a:rPr lang="en-US" sz="1600" b="1" dirty="0"/>
              <a:t>offers a unique opportunity for an individual to conduct intensive and prolonged research on a particular topic</a:t>
            </a:r>
            <a:r>
              <a:rPr lang="en-US" sz="1600" dirty="0"/>
              <a:t>, leading to </a:t>
            </a:r>
            <a:r>
              <a:rPr lang="en-US" sz="1600" b="1" dirty="0"/>
              <a:t>archival publication</a:t>
            </a:r>
            <a:r>
              <a:rPr lang="en-US" dirty="0"/>
              <a:t>. </a:t>
            </a:r>
            <a:r>
              <a:rPr lang="en-US" sz="1600" dirty="0"/>
              <a:t>In the first 1-2 years students take courses to fulfill degree requirements and broaden their knowledge. In the next 2-4 years, students focus on their </a:t>
            </a:r>
            <a:r>
              <a:rPr lang="en-US" sz="1600" b="1" dirty="0"/>
              <a:t>research and final dissertation</a:t>
            </a:r>
            <a:r>
              <a:rPr lang="en-US" sz="1600" dirty="0"/>
              <a:t>.</a:t>
            </a:r>
            <a:endParaRPr lang="en-US" sz="600" dirty="0"/>
          </a:p>
          <a:p>
            <a:pPr>
              <a:lnSpc>
                <a:spcPct val="130000"/>
              </a:lnSpc>
              <a:defRPr/>
            </a:pPr>
            <a:r>
              <a:rPr lang="en-US" altLang="en-US" sz="2800" b="1" dirty="0">
                <a:solidFill>
                  <a:srgbClr val="800000"/>
                </a:solidFill>
              </a:rPr>
              <a:t>MS Program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The MS Program aims to give you the opportunity to </a:t>
            </a:r>
            <a:r>
              <a:rPr lang="en-US" sz="1600" b="1" dirty="0"/>
              <a:t>develop your expertise in a specialized field</a:t>
            </a:r>
            <a:r>
              <a:rPr lang="en-US" sz="1600" dirty="0"/>
              <a:t>. In the first two semesters students take courses to fulfill degree requirements. In the next 1-2 semesters, students focus on their </a:t>
            </a:r>
            <a:r>
              <a:rPr lang="en-US" sz="1600" b="1" dirty="0"/>
              <a:t>project/thesis</a:t>
            </a:r>
            <a:r>
              <a:rPr lang="en-US" sz="1600" dirty="0"/>
              <a:t>.</a:t>
            </a:r>
          </a:p>
          <a:p>
            <a:r>
              <a:rPr lang="en-US" sz="1600" b="1" dirty="0"/>
              <a:t>Note:</a:t>
            </a:r>
            <a:r>
              <a:rPr lang="en-US" sz="1600" dirty="0"/>
              <a:t> The course workload is typically heavier than in college, the courses are more demanding and much more is expected from the students, both at the PhD and the MS level.  </a:t>
            </a:r>
          </a:p>
          <a:p>
            <a:pPr marL="0" lvl="1"/>
            <a:endParaRPr lang="en-US" sz="100" dirty="0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2064353" y="5101422"/>
            <a:ext cx="325363" cy="136891"/>
          </a:xfrm>
          <a:prstGeom prst="triangle">
            <a:avLst/>
          </a:prstGeom>
          <a:solidFill>
            <a:srgbClr val="D418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Rectangle 24"/>
          <p:cNvSpPr/>
          <p:nvPr/>
        </p:nvSpPr>
        <p:spPr>
          <a:xfrm>
            <a:off x="7648656" y="4619688"/>
            <a:ext cx="1083080" cy="2057400"/>
          </a:xfrm>
          <a:prstGeom prst="rect">
            <a:avLst/>
          </a:prstGeom>
          <a:solidFill>
            <a:srgbClr val="D418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/>
              <a:t>Different</a:t>
            </a:r>
          </a:p>
          <a:p>
            <a:pPr algn="ctr">
              <a:lnSpc>
                <a:spcPct val="120000"/>
              </a:lnSpc>
            </a:pPr>
            <a:r>
              <a:rPr lang="en-US" sz="1600" dirty="0"/>
              <a:t>paths</a:t>
            </a:r>
          </a:p>
          <a:p>
            <a:pPr algn="ctr">
              <a:lnSpc>
                <a:spcPct val="120000"/>
              </a:lnSpc>
            </a:pPr>
            <a:endParaRPr lang="en-US" sz="1000" dirty="0"/>
          </a:p>
          <a:p>
            <a:pPr algn="ctr">
              <a:lnSpc>
                <a:spcPct val="120000"/>
              </a:lnSpc>
            </a:pPr>
            <a:r>
              <a:rPr lang="en-US" sz="1600" dirty="0"/>
              <a:t>Same diploma</a:t>
            </a:r>
          </a:p>
        </p:txBody>
      </p:sp>
      <p:sp>
        <p:nvSpPr>
          <p:cNvPr id="29" name="Isosceles Triangle 28"/>
          <p:cNvSpPr/>
          <p:nvPr/>
        </p:nvSpPr>
        <p:spPr>
          <a:xfrm rot="5400000">
            <a:off x="2064353" y="6173136"/>
            <a:ext cx="325363" cy="136891"/>
          </a:xfrm>
          <a:prstGeom prst="triangle">
            <a:avLst/>
          </a:prstGeom>
          <a:solidFill>
            <a:srgbClr val="D418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Isosceles Triangle 30"/>
          <p:cNvSpPr/>
          <p:nvPr/>
        </p:nvSpPr>
        <p:spPr>
          <a:xfrm rot="5400000">
            <a:off x="7375472" y="5101422"/>
            <a:ext cx="325363" cy="136891"/>
          </a:xfrm>
          <a:prstGeom prst="triangle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Rectangle 35"/>
          <p:cNvSpPr/>
          <p:nvPr/>
        </p:nvSpPr>
        <p:spPr>
          <a:xfrm>
            <a:off x="304800" y="4619688"/>
            <a:ext cx="1867375" cy="2057400"/>
          </a:xfrm>
          <a:prstGeom prst="rect">
            <a:avLst/>
          </a:prstGeom>
          <a:solidFill>
            <a:srgbClr val="D418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/>
              <a:t>Students can choose one of two options depending on educational and professional goals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36139" y="4619688"/>
            <a:ext cx="5127978" cy="1111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Rectangle 40"/>
          <p:cNvSpPr/>
          <p:nvPr/>
        </p:nvSpPr>
        <p:spPr>
          <a:xfrm>
            <a:off x="3263033" y="4688595"/>
            <a:ext cx="2566785" cy="96254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Students collaborate with industry partners in </a:t>
            </a:r>
            <a:r>
              <a:rPr lang="en-US" sz="1200" b="1" dirty="0">
                <a:solidFill>
                  <a:schemeClr val="tx1"/>
                </a:solidFill>
              </a:rPr>
              <a:t>projects</a:t>
            </a:r>
            <a:r>
              <a:rPr lang="en-US" sz="1200" dirty="0">
                <a:solidFill>
                  <a:schemeClr val="tx1"/>
                </a:solidFill>
              </a:rPr>
              <a:t>, perform a research </a:t>
            </a:r>
            <a:r>
              <a:rPr lang="en-US" sz="1200" b="1" dirty="0">
                <a:solidFill>
                  <a:schemeClr val="tx1"/>
                </a:solidFill>
              </a:rPr>
              <a:t>project</a:t>
            </a:r>
            <a:r>
              <a:rPr lang="en-US" sz="1200" dirty="0">
                <a:solidFill>
                  <a:schemeClr val="tx1"/>
                </a:solidFill>
              </a:rPr>
              <a:t>, do an internship </a:t>
            </a:r>
            <a:r>
              <a:rPr lang="en-US" sz="1200" b="1" dirty="0">
                <a:solidFill>
                  <a:schemeClr val="tx1"/>
                </a:solidFill>
              </a:rPr>
              <a:t>project </a:t>
            </a:r>
            <a:r>
              <a:rPr lang="en-US" sz="1200" dirty="0">
                <a:solidFill>
                  <a:schemeClr val="tx1"/>
                </a:solidFill>
              </a:rPr>
              <a:t>or work in a relevant </a:t>
            </a:r>
            <a:r>
              <a:rPr lang="en-US" sz="1200" b="1" dirty="0">
                <a:solidFill>
                  <a:schemeClr val="tx1"/>
                </a:solidFill>
              </a:rPr>
              <a:t>project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36139" y="476192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Project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path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(non-thesis)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85304" y="4738651"/>
            <a:ext cx="1519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Concludes with a </a:t>
            </a:r>
            <a:r>
              <a:rPr lang="en-US" sz="1200" b="1" dirty="0">
                <a:solidFill>
                  <a:srgbClr val="800000"/>
                </a:solidFill>
              </a:rPr>
              <a:t>Project Report </a:t>
            </a:r>
            <a:r>
              <a:rPr lang="en-US" sz="1200" dirty="0">
                <a:solidFill>
                  <a:schemeClr val="bg1"/>
                </a:solidFill>
              </a:rPr>
              <a:t>and technical discussion and or presentation</a:t>
            </a:r>
          </a:p>
        </p:txBody>
      </p:sp>
      <p:sp>
        <p:nvSpPr>
          <p:cNvPr id="44" name="Isosceles Triangle 43"/>
          <p:cNvSpPr/>
          <p:nvPr/>
        </p:nvSpPr>
        <p:spPr>
          <a:xfrm rot="5400000">
            <a:off x="3182186" y="5118535"/>
            <a:ext cx="264357" cy="10266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Isosceles Triangle 44"/>
          <p:cNvSpPr/>
          <p:nvPr/>
        </p:nvSpPr>
        <p:spPr>
          <a:xfrm rot="5400000">
            <a:off x="5748971" y="5118535"/>
            <a:ext cx="264357" cy="10266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6" name="Isosceles Triangle 45"/>
          <p:cNvSpPr/>
          <p:nvPr/>
        </p:nvSpPr>
        <p:spPr>
          <a:xfrm rot="5400000">
            <a:off x="7375472" y="6173136"/>
            <a:ext cx="325363" cy="136891"/>
          </a:xfrm>
          <a:prstGeom prst="triangle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Rectangle 46"/>
          <p:cNvSpPr/>
          <p:nvPr/>
        </p:nvSpPr>
        <p:spPr>
          <a:xfrm>
            <a:off x="2336139" y="5826393"/>
            <a:ext cx="5127978" cy="8506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3263033" y="5890795"/>
            <a:ext cx="2566785" cy="70157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Students work on industrial or academic </a:t>
            </a:r>
            <a:r>
              <a:rPr lang="en-US" sz="1200" b="1" dirty="0">
                <a:solidFill>
                  <a:schemeClr val="tx1"/>
                </a:solidFill>
              </a:rPr>
              <a:t>research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36139" y="5859208"/>
            <a:ext cx="862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Research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path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(thesis)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72418" y="5830901"/>
            <a:ext cx="1425991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Concludes with a </a:t>
            </a:r>
            <a:r>
              <a:rPr lang="en-US" sz="1200" b="1" dirty="0">
                <a:solidFill>
                  <a:srgbClr val="800000"/>
                </a:solidFill>
              </a:rPr>
              <a:t>Thesis</a:t>
            </a:r>
            <a:r>
              <a:rPr lang="en-US" sz="1200" dirty="0">
                <a:solidFill>
                  <a:schemeClr val="bg1"/>
                </a:solidFill>
              </a:rPr>
              <a:t> and final oral defense</a:t>
            </a:r>
          </a:p>
        </p:txBody>
      </p:sp>
      <p:sp>
        <p:nvSpPr>
          <p:cNvPr id="51" name="Isosceles Triangle 50"/>
          <p:cNvSpPr/>
          <p:nvPr/>
        </p:nvSpPr>
        <p:spPr>
          <a:xfrm rot="5400000">
            <a:off x="3182186" y="6190249"/>
            <a:ext cx="264357" cy="10266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2" name="Isosceles Triangle 51"/>
          <p:cNvSpPr/>
          <p:nvPr/>
        </p:nvSpPr>
        <p:spPr>
          <a:xfrm rot="5400000">
            <a:off x="5748972" y="6190249"/>
            <a:ext cx="264357" cy="10266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5156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81400" y="76200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PhD after BS Requirements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1" y="1371600"/>
            <a:ext cx="711253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05200" y="76200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PhD after MS Requirements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2" y="1246094"/>
            <a:ext cx="764687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05200" y="76200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MS non-thesis Requirements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2" y="1283677"/>
            <a:ext cx="71164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7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05200" y="76200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MS thesis Requirements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8" y="1295400"/>
            <a:ext cx="71113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3544" y="76200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Curriculum Areas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025" y="1219200"/>
            <a:ext cx="8610600" cy="513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sz="2800" b="1" dirty="0">
                <a:solidFill>
                  <a:srgbClr val="800000"/>
                </a:solidFill>
              </a:rPr>
              <a:t>CURRICULUM AREAS</a:t>
            </a:r>
          </a:p>
          <a:p>
            <a:pPr marL="0" lvl="1"/>
            <a:endParaRPr lang="en-US" sz="500" dirty="0"/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Analog and RF Electronic Circuit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Bioengineering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Communication and Signal Processing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Computer and Digital Systems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Networking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Computer Vision and Image Processing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Control Systems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Robotics and Intelligent Transportation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Electromagnetics, Remote Sensing and Microwaves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Electro-optics and Photonics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Nanotechnology and Electronic Materials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Sustainable Energy and Power Systems</a:t>
            </a:r>
            <a:endParaRPr lang="en-US" dirty="0"/>
          </a:p>
          <a:p>
            <a:pPr marL="0" lvl="1"/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82616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6845" y="76200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Plan of Study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686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800000"/>
                </a:solidFill>
                <a:ea typeface="Calibri"/>
                <a:cs typeface="Times-Roman"/>
              </a:rPr>
              <a:t>PLAN OF STUDY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Calibri"/>
              <a:cs typeface="Times-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ea typeface="Calibri"/>
                <a:cs typeface="Times-Roman"/>
              </a:rPr>
              <a:t>MS Students need to have their </a:t>
            </a:r>
            <a:r>
              <a:rPr lang="en-US" sz="2400" dirty="0">
                <a:solidFill>
                  <a:srgbClr val="0432FF"/>
                </a:solidFill>
                <a:ea typeface="Calibri"/>
                <a:cs typeface="Times-Roman"/>
              </a:rPr>
              <a:t>plan of study </a:t>
            </a:r>
            <a:r>
              <a:rPr lang="en-US" sz="2400" dirty="0">
                <a:ea typeface="Calibri"/>
                <a:cs typeface="Times-Roman"/>
              </a:rPr>
              <a:t>approved by their advisor </a:t>
            </a:r>
            <a:r>
              <a:rPr lang="en-US" sz="2400" b="1" u="sng" dirty="0">
                <a:ea typeface="Calibri"/>
                <a:cs typeface="Times-Roman"/>
              </a:rPr>
              <a:t>by the end of their first semester</a:t>
            </a:r>
            <a:r>
              <a:rPr lang="en-US" sz="2400" b="1" dirty="0">
                <a:ea typeface="Calibri"/>
                <a:cs typeface="Times-Roman"/>
              </a:rPr>
              <a:t>;</a:t>
            </a:r>
          </a:p>
          <a:p>
            <a:pPr marL="342900" indent="-342900">
              <a:buFont typeface="Symbol"/>
              <a:buChar char="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Symbol"/>
              <a:buChar char=""/>
            </a:pPr>
            <a:r>
              <a:rPr lang="en-US" sz="2400" b="1" dirty="0">
                <a:solidFill>
                  <a:srgbClr val="FF0000"/>
                </a:solidFill>
              </a:rPr>
              <a:t>Effective Autumn 2019: </a:t>
            </a:r>
            <a:r>
              <a:rPr lang="en-US" sz="2400" dirty="0">
                <a:ea typeface="Calibri"/>
                <a:cs typeface="Times-Roman"/>
              </a:rPr>
              <a:t>PhD students need to submit their </a:t>
            </a:r>
            <a:r>
              <a:rPr lang="en-US" sz="2400" dirty="0">
                <a:solidFill>
                  <a:srgbClr val="0432FF"/>
                </a:solidFill>
              </a:rPr>
              <a:t>plan of study </a:t>
            </a:r>
            <a:r>
              <a:rPr lang="en-US" sz="2400" b="1" u="sng" dirty="0"/>
              <a:t>by the end of their first semester</a:t>
            </a:r>
            <a:r>
              <a:rPr lang="en-US" sz="2400" b="1" dirty="0"/>
              <a:t>;</a:t>
            </a:r>
            <a:endParaRPr lang="en-US" sz="2400" b="1" dirty="0">
              <a:ea typeface="Calibri"/>
              <a:cs typeface="Times-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b="1" dirty="0">
              <a:ea typeface="Calibri"/>
              <a:cs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277799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0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686800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charset="2"/>
              <a:buChar char="q"/>
            </a:pPr>
            <a:r>
              <a:rPr lang="en-US" sz="2400" b="1" dirty="0">
                <a:solidFill>
                  <a:srgbClr val="800000"/>
                </a:solidFill>
              </a:rPr>
              <a:t>WEDNESDAY, AUGUST 14, 2019 </a:t>
            </a:r>
            <a:r>
              <a:rPr lang="en-US" sz="2000" b="1" dirty="0">
                <a:solidFill>
                  <a:srgbClr val="800000"/>
                </a:solidFill>
              </a:rPr>
              <a:t>– 113 Dreese Labs </a:t>
            </a:r>
          </a:p>
          <a:p>
            <a:pPr marL="800100" lvl="1" indent="-342900">
              <a:spcAft>
                <a:spcPts val="1000"/>
              </a:spcAft>
              <a:buFont typeface="Courier New"/>
              <a:buChar char="o"/>
            </a:pPr>
            <a:r>
              <a:rPr lang="en-US" b="1" dirty="0"/>
              <a:t>General Information on ECE Graduate Program (8:30 AM -10:40 AM)</a:t>
            </a:r>
          </a:p>
          <a:p>
            <a:pPr marL="800100" lvl="1" indent="-342900">
              <a:spcAft>
                <a:spcPts val="1000"/>
              </a:spcAft>
              <a:buFont typeface="Courier New"/>
              <a:buChar char="o"/>
            </a:pPr>
            <a:r>
              <a:rPr lang="en-US" b="1" dirty="0"/>
              <a:t>Meeting with Faculty to select Fall 2019 courses</a:t>
            </a:r>
          </a:p>
          <a:p>
            <a:pPr marL="1257300" lvl="2" indent="-342900">
              <a:spcAft>
                <a:spcPts val="1000"/>
              </a:spcAft>
              <a:buFont typeface="Wingdings" charset="2"/>
              <a:buChar char="§"/>
            </a:pPr>
            <a:r>
              <a:rPr lang="en-US" dirty="0"/>
              <a:t>11:15-12:00 PhD students meet in Dreese Lab 259, 260, 267 by research area</a:t>
            </a:r>
          </a:p>
          <a:p>
            <a:pPr marL="1257300" lvl="2" indent="-342900">
              <a:spcAft>
                <a:spcPts val="2200"/>
              </a:spcAft>
              <a:buFont typeface="Wingdings" charset="2"/>
              <a:buChar char="§"/>
            </a:pPr>
            <a:r>
              <a:rPr lang="en-US" dirty="0"/>
              <a:t>11:30-2:00 MS students meet with advisors in </a:t>
            </a:r>
            <a:br>
              <a:rPr lang="en-US" dirty="0"/>
            </a:br>
            <a:r>
              <a:rPr lang="en-US" dirty="0"/>
              <a:t>- Dreese Lab. 305 (Prof. </a:t>
            </a:r>
            <a:r>
              <a:rPr lang="en-US" dirty="0" err="1"/>
              <a:t>Irem</a:t>
            </a:r>
            <a:r>
              <a:rPr lang="en-US" dirty="0"/>
              <a:t> </a:t>
            </a:r>
            <a:r>
              <a:rPr lang="en-US" dirty="0" err="1"/>
              <a:t>Eryilmaz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- Dreese Lab. 357 (Prof. Lisa </a:t>
            </a:r>
            <a:r>
              <a:rPr lang="en-US" dirty="0" err="1"/>
              <a:t>Fiorentini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- Dreese Lab. 369 (Prof. </a:t>
            </a:r>
            <a:r>
              <a:rPr lang="en-US" dirty="0" err="1"/>
              <a:t>Wladimiro</a:t>
            </a:r>
            <a:r>
              <a:rPr lang="en-US" dirty="0"/>
              <a:t> </a:t>
            </a:r>
            <a:r>
              <a:rPr lang="en-US" dirty="0" err="1"/>
              <a:t>Villarroel</a:t>
            </a:r>
            <a:r>
              <a:rPr lang="en-US" dirty="0"/>
              <a:t>)</a:t>
            </a:r>
            <a:endParaRPr lang="en-US" sz="2400" b="1" dirty="0">
              <a:solidFill>
                <a:srgbClr val="800000"/>
              </a:solidFill>
            </a:endParaRPr>
          </a:p>
          <a:p>
            <a:pPr marL="342900" indent="-342900">
              <a:spcAft>
                <a:spcPts val="1000"/>
              </a:spcAft>
              <a:buFont typeface="Wingdings" charset="2"/>
              <a:buChar char="q"/>
            </a:pPr>
            <a:r>
              <a:rPr lang="en-US" sz="2400" b="1" dirty="0">
                <a:solidFill>
                  <a:srgbClr val="800000"/>
                </a:solidFill>
              </a:rPr>
              <a:t>FRIDAY, AUGUST 16, 2019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sz="2000" b="1" dirty="0">
                <a:solidFill>
                  <a:srgbClr val="800000"/>
                </a:solidFill>
              </a:rPr>
              <a:t>– 113 Dreese Labs </a:t>
            </a:r>
            <a:endParaRPr lang="en-US" sz="2000" b="1" dirty="0"/>
          </a:p>
          <a:p>
            <a:pPr marL="800100" lvl="1" indent="-342900">
              <a:spcAft>
                <a:spcPts val="1000"/>
              </a:spcAft>
              <a:buFont typeface="Courier New"/>
              <a:buChar char="o"/>
            </a:pPr>
            <a:r>
              <a:rPr lang="en-US" b="1" dirty="0"/>
              <a:t>Breakfast and Introduction (8:30 AM – 9:00 AM)</a:t>
            </a:r>
          </a:p>
          <a:p>
            <a:pPr marL="800100" lvl="1" indent="-342900">
              <a:spcAft>
                <a:spcPts val="1000"/>
              </a:spcAft>
              <a:buFont typeface="Courier New"/>
              <a:buChar char="o"/>
            </a:pPr>
            <a:r>
              <a:rPr lang="en-US" b="1" dirty="0"/>
              <a:t>Wellness and Academic Success (9:00 AM – 10:30 AM)</a:t>
            </a:r>
          </a:p>
          <a:p>
            <a:pPr marL="800100" lvl="1" indent="-342900">
              <a:spcAft>
                <a:spcPts val="1000"/>
              </a:spcAft>
              <a:buFont typeface="Courier New"/>
              <a:buChar char="o"/>
            </a:pPr>
            <a:r>
              <a:rPr lang="en-US" b="1" dirty="0"/>
              <a:t>Campus Tour (10:30 AM – 11:00 AM)</a:t>
            </a:r>
          </a:p>
          <a:p>
            <a:pPr marL="800100" lvl="1" indent="-342900">
              <a:spcAft>
                <a:spcPts val="1000"/>
              </a:spcAft>
              <a:buFont typeface="Courier New"/>
              <a:buChar char="o"/>
            </a:pPr>
            <a:r>
              <a:rPr lang="en-US" b="1" dirty="0"/>
              <a:t>Poster Competition (11:00 AM – 12:00 PM)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655549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228600"/>
            <a:ext cx="54864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PhD Exams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8686800" cy="539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00000"/>
                </a:solidFill>
                <a:ea typeface="Calibri"/>
                <a:cs typeface="Times-Roman"/>
              </a:rPr>
              <a:t>PhD Qualifying Exam (QE)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" dirty="0">
              <a:ea typeface="Calibri"/>
              <a:cs typeface="Times-Roman"/>
            </a:endParaRPr>
          </a:p>
          <a:p>
            <a:pPr>
              <a:spcAft>
                <a:spcPts val="600"/>
              </a:spcAft>
            </a:pPr>
            <a:r>
              <a:rPr lang="en-US" dirty="0"/>
              <a:t>Allows a student to earn the status of </a:t>
            </a:r>
            <a:r>
              <a:rPr lang="en-US" b="1" dirty="0"/>
              <a:t>doctoral student </a:t>
            </a:r>
            <a:r>
              <a:rPr lang="en-US" dirty="0"/>
              <a:t>by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Testing the fundamental knowledge acquired by the student over prior coursework</a:t>
            </a: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US" dirty="0"/>
              <a:t>Assessing the student’s ability to apply this knowledge towards research problems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800000"/>
                </a:solidFill>
              </a:rPr>
              <a:t>PhD students are required to take the QE in the </a:t>
            </a:r>
            <a:r>
              <a:rPr lang="en-US" sz="2400" b="1" u="sng" dirty="0">
                <a:solidFill>
                  <a:srgbClr val="800000"/>
                </a:solidFill>
              </a:rPr>
              <a:t>first semester of their second year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Failing two attempts leads to dismissal from the PhD program (MS degree can still be earned after completing MS requirements)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/>
              <a:t>Failure to take the QE during the required semester counts as a failed attempt.</a:t>
            </a:r>
          </a:p>
          <a:p>
            <a:pPr eaLnBrk="0" hangingPunct="0"/>
            <a:r>
              <a:rPr lang="en-US" b="1" dirty="0">
                <a:solidFill>
                  <a:srgbClr val="FF0000"/>
                </a:solidFill>
              </a:rPr>
              <a:t>Effective Autumn 2019: </a:t>
            </a:r>
            <a:r>
              <a:rPr lang="en-US" dirty="0">
                <a:solidFill>
                  <a:srgbClr val="FF0000"/>
                </a:solidFill>
              </a:rPr>
              <a:t>Students starting the ECE PhD program in autumn 2019 and after must complete </a:t>
            </a:r>
            <a:r>
              <a:rPr lang="en-US" b="1" u="sng" dirty="0">
                <a:solidFill>
                  <a:srgbClr val="C00000"/>
                </a:solidFill>
              </a:rPr>
              <a:t>two graduate letter-graded ECE courses in their primary research area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b="1" u="sng" dirty="0">
                <a:solidFill>
                  <a:srgbClr val="C00000"/>
                </a:solidFill>
              </a:rPr>
              <a:t>one graduate letter-graded ECE course in their secondary research area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by the term the QE is scheduled. </a:t>
            </a:r>
            <a:r>
              <a:rPr lang="en-US" b="1" u="sng" dirty="0">
                <a:solidFill>
                  <a:srgbClr val="C00000"/>
                </a:solidFill>
              </a:rPr>
              <a:t>One of the three </a:t>
            </a:r>
            <a:r>
              <a:rPr lang="en-US" dirty="0">
                <a:solidFill>
                  <a:srgbClr val="FF0000"/>
                </a:solidFill>
              </a:rPr>
              <a:t>required courses may be taken during the semester when the QE is administered. 5000-level courses will meet the ECE QE course requirement.</a:t>
            </a:r>
          </a:p>
          <a:p>
            <a:pPr eaLnBrk="0" hangingPunct="0"/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eaLnBrk="0" hangingPunct="0"/>
            <a:r>
              <a:rPr lang="en-US" dirty="0">
                <a:solidFill>
                  <a:srgbClr val="FF0000"/>
                </a:solidFill>
              </a:rPr>
              <a:t>Failure to do so will be considered a failed attempt.</a:t>
            </a:r>
          </a:p>
          <a:p>
            <a:endParaRPr lang="en-US" sz="1400" b="1" dirty="0">
              <a:ea typeface="Calibri"/>
              <a:cs typeface="Times-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00" dirty="0">
              <a:ea typeface="Calibri"/>
              <a:cs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341046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228600"/>
            <a:ext cx="54864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PhD Exams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86868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ea typeface="Calibri"/>
              <a:cs typeface="Times-Roman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800000"/>
                </a:solidFill>
                <a:ea typeface="Calibri"/>
                <a:cs typeface="Times-Roman"/>
              </a:rPr>
              <a:t>PhD Candidacy Exam (CE)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a typeface="Calibri"/>
                <a:cs typeface="Times-Roman"/>
              </a:rPr>
              <a:t>Establishes the suitability of the PhD student’s research proposal to constitute a viable dissertation topic. Elevates the student’s status to </a:t>
            </a:r>
            <a:r>
              <a:rPr lang="en-US" sz="2400" b="1" dirty="0">
                <a:ea typeface="Calibri"/>
                <a:cs typeface="Times-Roman"/>
              </a:rPr>
              <a:t>PhD candidate.</a:t>
            </a:r>
            <a:endParaRPr lang="en-US" sz="2000" b="1" dirty="0">
              <a:ea typeface="Calibri"/>
              <a:cs typeface="Times-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ea typeface="Calibri"/>
                <a:cs typeface="Times-Roman"/>
              </a:rPr>
              <a:t>The CE is </a:t>
            </a:r>
            <a:r>
              <a:rPr lang="en-US" sz="2000" b="1" dirty="0">
                <a:ea typeface="Calibri"/>
                <a:cs typeface="Times-Roman"/>
              </a:rPr>
              <a:t>usually administered one year prior to the student’s expected graduation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ea typeface="Calibri"/>
                <a:cs typeface="Times-Roman"/>
              </a:rPr>
              <a:t>Failing two attempts results in dismissal from the PhD program. </a:t>
            </a:r>
            <a:endParaRPr lang="en-US" sz="200" dirty="0">
              <a:ea typeface="Calibri"/>
              <a:cs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1636284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152400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Graduate Education 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>
            <a:noAutofit/>
          </a:bodyPr>
          <a:lstStyle/>
          <a:p>
            <a:pPr marL="57150" lvl="1" indent="0">
              <a:spcAft>
                <a:spcPts val="600"/>
              </a:spcAft>
              <a:buNone/>
              <a:defRPr/>
            </a:pPr>
            <a:r>
              <a:rPr lang="en-US" dirty="0">
                <a:latin typeface="+mn-lt"/>
              </a:rPr>
              <a:t>You are here</a:t>
            </a:r>
            <a:r>
              <a:rPr lang="en-US" b="1" dirty="0">
                <a:latin typeface="+mn-lt"/>
              </a:rPr>
              <a:t> to learn and to make a contribution </a:t>
            </a:r>
            <a:r>
              <a:rPr lang="en-US" dirty="0">
                <a:latin typeface="+mn-lt"/>
              </a:rPr>
              <a:t>to engineering science</a:t>
            </a:r>
          </a:p>
          <a:p>
            <a:pPr marL="400050" lvl="1" indent="-342900">
              <a:spcAft>
                <a:spcPts val="200"/>
              </a:spcAft>
              <a:defRPr/>
            </a:pPr>
            <a:r>
              <a:rPr lang="en-US" sz="2000" dirty="0">
                <a:solidFill>
                  <a:srgbClr val="800000"/>
                </a:solidFill>
                <a:latin typeface="+mn-lt"/>
              </a:rPr>
              <a:t>You have the </a:t>
            </a:r>
            <a:r>
              <a:rPr lang="en-US" sz="2000" b="1" dirty="0">
                <a:solidFill>
                  <a:srgbClr val="800000"/>
                </a:solidFill>
                <a:latin typeface="+mn-lt"/>
              </a:rPr>
              <a:t>unique</a:t>
            </a:r>
            <a:r>
              <a:rPr lang="en-US" sz="2000" dirty="0">
                <a:solidFill>
                  <a:srgbClr val="800000"/>
                </a:solidFill>
                <a:latin typeface="+mn-lt"/>
              </a:rPr>
              <a:t> opportunity to earn a life-long body of knowledge. </a:t>
            </a:r>
            <a:br>
              <a:rPr lang="en-US" sz="2000" dirty="0">
                <a:solidFill>
                  <a:srgbClr val="800000"/>
                </a:solidFill>
                <a:latin typeface="+mn-lt"/>
              </a:rPr>
            </a:br>
            <a:r>
              <a:rPr lang="en-US" sz="2000" b="1" dirty="0">
                <a:solidFill>
                  <a:srgbClr val="800000"/>
                </a:solidFill>
                <a:latin typeface="+mn-lt"/>
              </a:rPr>
              <a:t>Take advantage of it. </a:t>
            </a:r>
          </a:p>
          <a:p>
            <a:pPr marL="400050" lvl="1" indent="-342900">
              <a:spcAft>
                <a:spcPts val="20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latin typeface="+mn-lt"/>
              </a:rPr>
              <a:t>Do not be reluctant </a:t>
            </a:r>
            <a:r>
              <a:rPr lang="en-US" sz="2000" dirty="0">
                <a:solidFill>
                  <a:srgbClr val="800000"/>
                </a:solidFill>
                <a:latin typeface="+mn-lt"/>
              </a:rPr>
              <a:t>to take high-level courses just because they are difficult</a:t>
            </a:r>
          </a:p>
          <a:p>
            <a:pPr marL="400050" lvl="1" indent="-342900">
              <a:spcAft>
                <a:spcPts val="200"/>
              </a:spcAft>
              <a:defRPr/>
            </a:pPr>
            <a:r>
              <a:rPr lang="en-US" sz="2000" dirty="0">
                <a:solidFill>
                  <a:srgbClr val="800000"/>
                </a:solidFill>
                <a:latin typeface="+mn-lt"/>
              </a:rPr>
              <a:t>Invest in gaining expertise in </a:t>
            </a:r>
            <a:r>
              <a:rPr lang="en-US" sz="2000" b="1" dirty="0">
                <a:solidFill>
                  <a:srgbClr val="800000"/>
                </a:solidFill>
                <a:latin typeface="+mn-lt"/>
              </a:rPr>
              <a:t>fundamental disciplines </a:t>
            </a:r>
            <a:r>
              <a:rPr lang="en-US" sz="2000" dirty="0">
                <a:solidFill>
                  <a:srgbClr val="800000"/>
                </a:solidFill>
                <a:latin typeface="+mn-lt"/>
              </a:rPr>
              <a:t>(math, physics…)</a:t>
            </a:r>
          </a:p>
          <a:p>
            <a:pPr marL="400050" lvl="1" indent="-342900">
              <a:spcAft>
                <a:spcPts val="200"/>
              </a:spcAft>
              <a:defRPr/>
            </a:pPr>
            <a:r>
              <a:rPr lang="en-US" sz="2000" b="1" dirty="0">
                <a:solidFill>
                  <a:srgbClr val="800000"/>
                </a:solidFill>
                <a:latin typeface="+mn-lt"/>
              </a:rPr>
              <a:t>Be involved: </a:t>
            </a:r>
            <a:r>
              <a:rPr lang="en-US" sz="2000" dirty="0">
                <a:solidFill>
                  <a:srgbClr val="800000"/>
                </a:solidFill>
                <a:latin typeface="+mn-lt"/>
              </a:rPr>
              <a:t>Attend seminars and colloquia, especially outside your own specific research topic   </a:t>
            </a:r>
            <a:r>
              <a:rPr lang="en-US" sz="2000" b="1" dirty="0">
                <a:solidFill>
                  <a:srgbClr val="800000"/>
                </a:solidFill>
                <a:latin typeface="+mn-lt"/>
              </a:rPr>
              <a:t> </a:t>
            </a:r>
          </a:p>
          <a:p>
            <a:pPr marL="57150" lvl="1" indent="0">
              <a:buNone/>
              <a:defRPr/>
            </a:pPr>
            <a:endParaRPr lang="en-US" sz="2000" dirty="0">
              <a:solidFill>
                <a:srgbClr val="800000"/>
              </a:solidFill>
            </a:endParaRPr>
          </a:p>
          <a:p>
            <a:pPr marL="457200" lvl="1" indent="0">
              <a:buNone/>
              <a:defRPr/>
            </a:pPr>
            <a:endParaRPr lang="en-US" dirty="0"/>
          </a:p>
          <a:p>
            <a:pPr marL="400050" lvl="1" indent="-342900">
              <a:defRPr/>
            </a:pPr>
            <a:endParaRPr lang="en-US" sz="2400" dirty="0">
              <a:latin typeface="+mn-lt"/>
              <a:cs typeface="+mn-cs"/>
            </a:endParaRPr>
          </a:p>
          <a:p>
            <a:pPr marL="0" indent="0">
              <a:buNone/>
              <a:defRPr/>
            </a:pPr>
            <a:endParaRPr lang="en-US" sz="3600" dirty="0">
              <a:latin typeface="+mn-lt"/>
              <a:cs typeface="+mn-cs"/>
            </a:endParaRPr>
          </a:p>
          <a:p>
            <a:pPr marL="0" indent="0">
              <a:buNone/>
              <a:defRPr/>
            </a:pPr>
            <a:endParaRPr lang="en-US" sz="2400" dirty="0">
              <a:latin typeface="+mn-lt"/>
              <a:cs typeface="+mn-cs"/>
            </a:endParaRPr>
          </a:p>
          <a:p>
            <a:pPr marL="0" indent="0">
              <a:buNone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827239"/>
            <a:ext cx="2702296" cy="1268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800600"/>
            <a:ext cx="2300710" cy="1295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78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152400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Graduate Appointments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23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1219200"/>
            <a:ext cx="86106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sz="2800" b="1" dirty="0">
                <a:solidFill>
                  <a:srgbClr val="800000"/>
                </a:solidFill>
              </a:rPr>
              <a:t>GRADUATE APPOINTMENTS</a:t>
            </a:r>
          </a:p>
          <a:p>
            <a:pPr marL="0" lvl="1"/>
            <a:endParaRPr lang="en-US" dirty="0"/>
          </a:p>
          <a:p>
            <a:pPr marL="285750" lvl="1" indent="-285750">
              <a:buFont typeface="Arial"/>
              <a:buChar char="•"/>
            </a:pPr>
            <a:r>
              <a:rPr lang="en-US" sz="2000" b="1" dirty="0"/>
              <a:t>OSU fellowships </a:t>
            </a:r>
            <a:r>
              <a:rPr lang="en-US" sz="2000" dirty="0"/>
              <a:t>are for PhD students only;</a:t>
            </a:r>
          </a:p>
          <a:p>
            <a:pPr marL="0" lvl="1"/>
            <a:endParaRPr lang="en-US" sz="2000" dirty="0"/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Most GRA, GTA appointments are for PhD students</a:t>
            </a:r>
          </a:p>
          <a:p>
            <a:pPr marL="0" lvl="1"/>
            <a:endParaRPr lang="en-US" sz="2000" dirty="0"/>
          </a:p>
          <a:p>
            <a:pPr marL="800100" lvl="2" indent="-342900">
              <a:buFont typeface="Lucida Grande"/>
              <a:buChar char="­"/>
            </a:pPr>
            <a:r>
              <a:rPr lang="en-US" sz="2000" b="1" dirty="0"/>
              <a:t>GTA</a:t>
            </a:r>
            <a:r>
              <a:rPr lang="en-US" sz="2000" dirty="0"/>
              <a:t> and </a:t>
            </a:r>
            <a:r>
              <a:rPr lang="en-US" sz="2000" b="1" dirty="0"/>
              <a:t>GAA</a:t>
            </a:r>
            <a:r>
              <a:rPr lang="en-US" sz="2000" dirty="0"/>
              <a:t> appointments:</a:t>
            </a:r>
          </a:p>
          <a:p>
            <a:pPr marL="457200" lvl="2"/>
            <a:r>
              <a:rPr lang="en-US" sz="2000" dirty="0"/>
              <a:t>	Prof. Betty </a:t>
            </a:r>
            <a:r>
              <a:rPr lang="en-US" sz="2000" dirty="0" err="1"/>
              <a:t>Lise</a:t>
            </a:r>
            <a:r>
              <a:rPr lang="en-US" sz="2000" dirty="0"/>
              <a:t> Anderson</a:t>
            </a:r>
          </a:p>
          <a:p>
            <a:pPr marL="457200" lvl="2"/>
            <a:endParaRPr lang="en-US" sz="2000" dirty="0"/>
          </a:p>
          <a:p>
            <a:pPr marL="800100" lvl="2" indent="-342900">
              <a:buFont typeface="Lucida Grande"/>
              <a:buChar char="­"/>
            </a:pPr>
            <a:r>
              <a:rPr lang="en-US" sz="2000" b="1" dirty="0"/>
              <a:t>GRA</a:t>
            </a:r>
            <a:r>
              <a:rPr lang="en-US" sz="2000" dirty="0"/>
              <a:t> appointments:</a:t>
            </a:r>
          </a:p>
          <a:p>
            <a:pPr marL="457200" lvl="2"/>
            <a:r>
              <a:rPr lang="en-US" sz="2000" dirty="0"/>
              <a:t>	Individual faculty members, or laboratories</a:t>
            </a:r>
          </a:p>
          <a:p>
            <a:pPr marL="457200" lvl="2"/>
            <a:endParaRPr lang="en-US" sz="2000" dirty="0"/>
          </a:p>
          <a:p>
            <a:pPr marL="800100" lvl="2" indent="-342900">
              <a:buFont typeface="Lucida Grande"/>
              <a:buChar char="­"/>
            </a:pPr>
            <a:r>
              <a:rPr lang="en-US" sz="2000" b="1" dirty="0"/>
              <a:t>GRA/GTA/GAA </a:t>
            </a:r>
            <a:r>
              <a:rPr lang="en-US" sz="2000" dirty="0"/>
              <a:t>appointments in other departments,  </a:t>
            </a:r>
          </a:p>
          <a:p>
            <a:pPr marL="457200" lvl="2"/>
            <a:r>
              <a:rPr lang="en-US" sz="2000" dirty="0"/>
              <a:t>	e.g.  Math TA positions, see the Math department. </a:t>
            </a:r>
            <a:endParaRPr lang="en-US" dirty="0"/>
          </a:p>
          <a:p>
            <a:pPr marL="0" lvl="1"/>
            <a:endParaRPr lang="en-US" dirty="0"/>
          </a:p>
          <a:p>
            <a:pPr marL="0" lvl="1"/>
            <a:endParaRPr lang="en-US" sz="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1430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1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159683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Advising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24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143000"/>
            <a:ext cx="8382000" cy="137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2400" b="1" dirty="0">
                <a:solidFill>
                  <a:srgbClr val="800000"/>
                </a:solidFill>
                <a:ea typeface="MS PGothic" charset="0"/>
              </a:rPr>
              <a:t>PhD students who are NOT GRAs:</a:t>
            </a:r>
          </a:p>
          <a:p>
            <a:pPr marL="0" indent="0">
              <a:buNone/>
            </a:pPr>
            <a:r>
              <a:rPr lang="en-US" sz="2000" dirty="0">
                <a:ea typeface="MS PGothic" charset="0"/>
              </a:rPr>
              <a:t>A professor must agree to be the student’s permanent advisor by signing a change of advisor form by the 2</a:t>
            </a:r>
            <a:r>
              <a:rPr lang="en-US" sz="2000" baseline="30000" dirty="0">
                <a:ea typeface="MS PGothic" charset="0"/>
              </a:rPr>
              <a:t>nd</a:t>
            </a:r>
            <a:r>
              <a:rPr lang="en-US" sz="2000" dirty="0">
                <a:ea typeface="MS PGothic" charset="0"/>
              </a:rPr>
              <a:t> semester.</a:t>
            </a:r>
          </a:p>
          <a:p>
            <a:endParaRPr lang="en-US" sz="1100" dirty="0"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057400"/>
            <a:ext cx="3127584" cy="4141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514600"/>
            <a:ext cx="419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0"/>
              <a:buNone/>
            </a:pPr>
            <a:r>
              <a:rPr lang="en-US" sz="2400" b="1" dirty="0">
                <a:solidFill>
                  <a:srgbClr val="800000"/>
                </a:solidFill>
                <a:ea typeface="MS PGothic" charset="0"/>
              </a:rPr>
              <a:t>MS students:</a:t>
            </a:r>
          </a:p>
          <a:p>
            <a:r>
              <a:rPr lang="en-US" sz="2000" dirty="0">
                <a:ea typeface="MS PGothic" charset="0"/>
              </a:rPr>
              <a:t>Advisors are Profs. </a:t>
            </a:r>
            <a:r>
              <a:rPr lang="en-US" sz="2000" dirty="0" err="1">
                <a:ea typeface="MS PGothic" charset="0"/>
              </a:rPr>
              <a:t>Irem</a:t>
            </a:r>
            <a:r>
              <a:rPr lang="en-US" sz="2000" dirty="0">
                <a:ea typeface="MS PGothic" charset="0"/>
              </a:rPr>
              <a:t> </a:t>
            </a:r>
            <a:r>
              <a:rPr lang="en-US" sz="2000" dirty="0" err="1">
                <a:ea typeface="MS PGothic" charset="0"/>
              </a:rPr>
              <a:t>Eryilmaz</a:t>
            </a:r>
            <a:r>
              <a:rPr lang="en-US" sz="2000" dirty="0">
                <a:ea typeface="MS PGothic" charset="0"/>
              </a:rPr>
              <a:t>, Lisa Fiorentini or </a:t>
            </a:r>
            <a:r>
              <a:rPr lang="en-US" sz="2000" dirty="0" err="1">
                <a:ea typeface="MS PGothic" charset="0"/>
              </a:rPr>
              <a:t>Wladimiro</a:t>
            </a:r>
            <a:r>
              <a:rPr lang="en-US" sz="2000" dirty="0">
                <a:ea typeface="MS PGothic" charset="0"/>
              </a:rPr>
              <a:t> </a:t>
            </a:r>
            <a:r>
              <a:rPr lang="en-US" sz="2000" dirty="0" err="1">
                <a:ea typeface="MS PGothic" charset="0"/>
              </a:rPr>
              <a:t>Villarroel</a:t>
            </a:r>
            <a:r>
              <a:rPr lang="en-US" sz="2000" dirty="0">
                <a:ea typeface="MS PGothic" charset="0"/>
              </a:rPr>
              <a:t>, unless another Faculty has already agreed to be the student’s advisor</a:t>
            </a:r>
          </a:p>
          <a:p>
            <a:endParaRPr lang="en-US" sz="2000" dirty="0">
              <a:ea typeface="MS PGothic" charset="0"/>
            </a:endParaRPr>
          </a:p>
          <a:p>
            <a:r>
              <a:rPr lang="en-US" sz="2400" b="1" dirty="0">
                <a:solidFill>
                  <a:srgbClr val="800000"/>
                </a:solidFill>
                <a:ea typeface="MS PGothic" charset="0"/>
              </a:rPr>
              <a:t>Change of Advisor</a:t>
            </a:r>
          </a:p>
          <a:p>
            <a:r>
              <a:rPr lang="en-US" sz="2000" dirty="0">
                <a:ea typeface="MS PGothic" charset="0"/>
              </a:rPr>
              <a:t>To change advisor, one must fill out a </a:t>
            </a:r>
            <a:r>
              <a:rPr lang="en-US" sz="2000" i="1" dirty="0">
                <a:ea typeface="MS PGothic" charset="0"/>
              </a:rPr>
              <a:t>change of advisor form </a:t>
            </a:r>
            <a:r>
              <a:rPr lang="en-US" sz="2000" dirty="0">
                <a:ea typeface="MS PGothic" charset="0"/>
              </a:rPr>
              <a:t>and have both the new and current advisor sign it.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1800" y="5029200"/>
            <a:ext cx="1828800" cy="762000"/>
          </a:xfrm>
          <a:prstGeom prst="rect">
            <a:avLst/>
          </a:prstGeom>
          <a:ln w="38100" cmpd="sng">
            <a:solidFill>
              <a:srgbClr val="8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6456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579" y="2590800"/>
            <a:ext cx="1754457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125969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Academic Misconduct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8610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The university's Code of Student Conduct  defines academic misconduct as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+mn-lt"/>
              </a:rPr>
              <a:t>“</a:t>
            </a:r>
            <a:r>
              <a:rPr lang="en-US" sz="1800" b="1" dirty="0">
                <a:solidFill>
                  <a:srgbClr val="800000"/>
                </a:solidFill>
              </a:rPr>
              <a:t>A</a:t>
            </a:r>
            <a:r>
              <a:rPr lang="en-US" sz="1800" b="1" dirty="0">
                <a:solidFill>
                  <a:srgbClr val="800000"/>
                </a:solidFill>
                <a:latin typeface="+mn-lt"/>
              </a:rPr>
              <a:t>ny activity that tends to compromise the academic integrity of the University, or subvert the educational process.</a:t>
            </a:r>
            <a:r>
              <a:rPr lang="en-US" sz="1800" dirty="0">
                <a:latin typeface="+mn-lt"/>
              </a:rPr>
              <a:t>”</a:t>
            </a:r>
            <a:endParaRPr lang="en-US" sz="11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Academic Misconduct include, but are not limited to, the following:</a:t>
            </a:r>
          </a:p>
          <a:p>
            <a:pPr marL="0" indent="0">
              <a:buNone/>
            </a:pPr>
            <a:endParaRPr lang="en-US" sz="200" dirty="0">
              <a:latin typeface="+mn-lt"/>
            </a:endParaRPr>
          </a:p>
          <a:p>
            <a:r>
              <a:rPr lang="en-US" sz="1600" dirty="0"/>
              <a:t>A</a:t>
            </a:r>
            <a:r>
              <a:rPr lang="en-US" sz="1600" dirty="0">
                <a:latin typeface="+mn-lt"/>
              </a:rPr>
              <a:t>ny situation in which a student presents work as being their own but it</a:t>
            </a:r>
            <a:r>
              <a:rPr lang="fr-FR" sz="1600" dirty="0"/>
              <a:t> i</a:t>
            </a:r>
            <a:r>
              <a:rPr lang="en-US" sz="1600" dirty="0">
                <a:latin typeface="+mn-lt"/>
              </a:rPr>
              <a:t>s not:</a:t>
            </a:r>
          </a:p>
          <a:p>
            <a:pPr lvl="1"/>
            <a:r>
              <a:rPr lang="en-US" sz="1400" dirty="0">
                <a:latin typeface="+mn-lt"/>
              </a:rPr>
              <a:t>copying or cheating during an exam;</a:t>
            </a:r>
          </a:p>
          <a:p>
            <a:pPr lvl="1"/>
            <a:r>
              <a:rPr lang="en-US" sz="1400" dirty="0">
                <a:latin typeface="+mn-lt"/>
              </a:rPr>
              <a:t>lifting material uncited from the internet (even if not copyrighted);</a:t>
            </a:r>
          </a:p>
          <a:p>
            <a:pPr lvl="1"/>
            <a:r>
              <a:rPr lang="en-US" sz="1400" dirty="0">
                <a:latin typeface="+mn-lt"/>
              </a:rPr>
              <a:t>using others’ homework, lab reports or projects as a basis of your own.</a:t>
            </a:r>
          </a:p>
          <a:p>
            <a:pPr lvl="1"/>
            <a:endParaRPr lang="en-US" sz="200" dirty="0">
              <a:latin typeface="+mn-lt"/>
            </a:endParaRPr>
          </a:p>
          <a:p>
            <a:r>
              <a:rPr lang="en-US" sz="1600" dirty="0">
                <a:latin typeface="+mn-lt"/>
              </a:rPr>
              <a:t>Falsification or dishonesty in conducting or reporting lab/research results;</a:t>
            </a:r>
          </a:p>
          <a:p>
            <a:endParaRPr lang="en-US" sz="200" dirty="0">
              <a:latin typeface="+mn-lt"/>
            </a:endParaRPr>
          </a:p>
          <a:p>
            <a:r>
              <a:rPr lang="en-US" sz="1600" dirty="0">
                <a:latin typeface="+mn-lt"/>
              </a:rPr>
              <a:t>Serving as or asking another student to serve as a substitute for taking an exam;</a:t>
            </a:r>
          </a:p>
          <a:p>
            <a:endParaRPr lang="en-US" sz="200" dirty="0">
              <a:latin typeface="+mn-lt"/>
            </a:endParaRPr>
          </a:p>
          <a:p>
            <a:r>
              <a:rPr lang="en-US" sz="1600" dirty="0">
                <a:latin typeface="+mn-lt"/>
              </a:rPr>
              <a:t>Alteration of grades in an effort to change earned credit or a grade;</a:t>
            </a:r>
          </a:p>
          <a:p>
            <a:endParaRPr lang="en-US" sz="2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1600" dirty="0">
                <a:latin typeface="+mn-lt"/>
              </a:rPr>
              <a:t>Violation of course or program rules.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800000"/>
                </a:solidFill>
              </a:rPr>
              <a:t>INSTRUCTORS ARE REQUIRED TO REPORT ACADEMIC MISCONDUCT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Consequences can be </a:t>
            </a:r>
            <a:r>
              <a:rPr lang="en-US" sz="1800" b="1" dirty="0">
                <a:latin typeface="+mn-lt"/>
              </a:rPr>
              <a:t>very severe</a:t>
            </a:r>
            <a:r>
              <a:rPr lang="en-US" sz="1800" dirty="0">
                <a:latin typeface="+mn-lt"/>
              </a:rPr>
              <a:t> (ranging from getting no credit on an assignment to </a:t>
            </a:r>
            <a:r>
              <a:rPr lang="en-US" sz="1800" b="1" dirty="0">
                <a:latin typeface="+mn-lt"/>
              </a:rPr>
              <a:t>being expelled from the University</a:t>
            </a:r>
            <a:r>
              <a:rPr lang="en-US" sz="1800" dirty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381000" cy="365125"/>
          </a:xfrm>
        </p:spPr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6903" y="6400800"/>
            <a:ext cx="708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more info on Academic Misconduct, please visit </a:t>
            </a:r>
            <a:r>
              <a:rPr lang="en-US" sz="1600" dirty="0">
                <a:hlinkClick r:id="rId3"/>
              </a:rPr>
              <a:t>http://oaa.osu.edu/coam.html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915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ECE Department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079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0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ECE Department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86000" y="1295399"/>
            <a:ext cx="5544434" cy="556260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Prof. Hesham El Gamal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Department Chair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Oversees the Department (policies, finance, hiring,…)</a:t>
            </a:r>
          </a:p>
          <a:p>
            <a:pPr marL="800100" lvl="2" indent="0">
              <a:buNone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Prof. Andrea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Serrani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 algn="r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Associate Chair for Faculty Affairs</a:t>
            </a:r>
          </a:p>
          <a:p>
            <a:pPr marL="400050" lvl="1" indent="0" algn="r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Past Graduate Studies Chair</a:t>
            </a:r>
          </a:p>
          <a:p>
            <a:pPr marL="800100" lvl="2" indent="0">
              <a:buNone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Prof. Betty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Lise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Anderson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 Chair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Prof. Atilla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Eryilmaz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 algn="r">
              <a:buNone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Graduate Studies Chair</a:t>
            </a:r>
          </a:p>
          <a:p>
            <a:pPr marL="685800" lvl="1" algn="r"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Oversees the Graduate Studies Committee</a:t>
            </a:r>
          </a:p>
          <a:p>
            <a:pPr marL="400050" lvl="1" indent="0">
              <a:buNone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D8EDDC-6DD0-4AB0-9E51-D5FD9A1BAA26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D37E7-1E31-004E-B065-07180DD7B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9" y="1295399"/>
            <a:ext cx="1133033" cy="15107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8BB9BD-5DF9-444E-9EEF-2955851CC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434" y="4908051"/>
            <a:ext cx="1161166" cy="1161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7D0B6-7A21-8141-9D60-B7503272A7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00" r="16587"/>
          <a:stretch/>
        </p:blipFill>
        <p:spPr>
          <a:xfrm>
            <a:off x="7840498" y="2629100"/>
            <a:ext cx="1161166" cy="1552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72EB70-C69B-034B-A84F-016DBDB12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49" y="3809999"/>
            <a:ext cx="1133033" cy="15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8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0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ECE Department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143000"/>
            <a:ext cx="8382000" cy="1631216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/>
              <a:t>If you have questions about research and courses: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Course selection and course plan development;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Research guidance;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Your thesis (MS or Ph.D. students);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Your non-thesis project and report (MS students).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819400"/>
            <a:ext cx="8763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>
                <a:solidFill>
                  <a:srgbClr val="800000"/>
                </a:solidFill>
              </a:rPr>
              <a:t>Ph.D. students: </a:t>
            </a:r>
            <a:r>
              <a:rPr lang="en-US" b="1" dirty="0"/>
              <a:t>contact your advisor </a:t>
            </a:r>
            <a:r>
              <a:rPr lang="en-US" dirty="0"/>
              <a:t>(need to find an advisor by the end of your first year)</a:t>
            </a:r>
          </a:p>
          <a:p>
            <a:pPr marL="0" lvl="1"/>
            <a:endParaRPr lang="en-US" sz="100" dirty="0"/>
          </a:p>
          <a:p>
            <a:pPr marL="0" lvl="1"/>
            <a:r>
              <a:rPr lang="en-US" sz="2000" b="1" dirty="0">
                <a:solidFill>
                  <a:srgbClr val="800000"/>
                </a:solidFill>
              </a:rPr>
              <a:t>MS students: </a:t>
            </a:r>
            <a:r>
              <a:rPr lang="en-US" b="1" dirty="0"/>
              <a:t>contact your advisor </a:t>
            </a:r>
            <a:r>
              <a:rPr lang="en-US" dirty="0"/>
              <a:t>(if you already have been assigned an advisor) or: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657600"/>
            <a:ext cx="1165860" cy="1554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4097" b="1150"/>
          <a:stretch/>
        </p:blipFill>
        <p:spPr>
          <a:xfrm>
            <a:off x="943275" y="3657600"/>
            <a:ext cx="1136656" cy="15544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5235975"/>
            <a:ext cx="148957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Irem</a:t>
            </a:r>
            <a:r>
              <a:rPr lang="en-US" b="1" dirty="0"/>
              <a:t> </a:t>
            </a:r>
            <a:r>
              <a:rPr lang="en-US" b="1" dirty="0" err="1"/>
              <a:t>Eryilmaz</a:t>
            </a:r>
            <a:endParaRPr lang="en-US" b="1" dirty="0"/>
          </a:p>
          <a:p>
            <a:r>
              <a:rPr lang="en-US" sz="1400" dirty="0"/>
              <a:t>Communication </a:t>
            </a:r>
          </a:p>
          <a:p>
            <a:r>
              <a:rPr lang="en-US" sz="1400" dirty="0"/>
              <a:t>Signal Processing</a:t>
            </a:r>
          </a:p>
          <a:p>
            <a:r>
              <a:rPr lang="en-US" sz="1400" dirty="0"/>
              <a:t>Networking</a:t>
            </a:r>
          </a:p>
          <a:p>
            <a:r>
              <a:rPr lang="en-US" sz="1400" dirty="0"/>
              <a:t>Learning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5658" y="5235975"/>
            <a:ext cx="28684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Lisa </a:t>
            </a:r>
            <a:r>
              <a:rPr lang="en-US" b="1" dirty="0" err="1"/>
              <a:t>Fiorentini</a:t>
            </a:r>
            <a:endParaRPr lang="en-US" b="1" dirty="0"/>
          </a:p>
          <a:p>
            <a:r>
              <a:rPr lang="en-US" sz="1400" dirty="0"/>
              <a:t>Control Systems</a:t>
            </a:r>
          </a:p>
          <a:p>
            <a:r>
              <a:rPr lang="en-US" sz="1400" dirty="0"/>
              <a:t>Robotics &amp; Intelligent Transp.</a:t>
            </a:r>
          </a:p>
          <a:p>
            <a:r>
              <a:rPr lang="en-US" sz="1400" dirty="0"/>
              <a:t>Computer and Digital Systems</a:t>
            </a:r>
          </a:p>
          <a:p>
            <a:r>
              <a:rPr lang="en-US" sz="1400" dirty="0"/>
              <a:t>Computer Vision &amp; Image Processing</a:t>
            </a:r>
          </a:p>
          <a:p>
            <a:r>
              <a:rPr lang="en-US" sz="1400" dirty="0"/>
              <a:t>Sustainable Energy &amp; Power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2760" y="5235975"/>
            <a:ext cx="30411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Wladimiro</a:t>
            </a:r>
            <a:r>
              <a:rPr lang="en-US" b="1" dirty="0"/>
              <a:t> </a:t>
            </a:r>
            <a:r>
              <a:rPr lang="en-US" b="1" dirty="0" err="1"/>
              <a:t>Villarroel</a:t>
            </a:r>
            <a:endParaRPr lang="en-US" b="1" dirty="0"/>
          </a:p>
          <a:p>
            <a:r>
              <a:rPr lang="en-US" sz="1400" dirty="0"/>
              <a:t>Electromagnetics</a:t>
            </a:r>
          </a:p>
          <a:p>
            <a:r>
              <a:rPr lang="en-US" sz="1400" dirty="0"/>
              <a:t>Remote Sensing and Microwaves</a:t>
            </a:r>
          </a:p>
          <a:p>
            <a:r>
              <a:rPr lang="en-US" sz="1400" dirty="0"/>
              <a:t>Analog and RF Circuits</a:t>
            </a:r>
          </a:p>
          <a:p>
            <a:r>
              <a:rPr lang="en-US" sz="1400" dirty="0"/>
              <a:t>Electro-optics &amp; Photonics</a:t>
            </a:r>
          </a:p>
          <a:p>
            <a:r>
              <a:rPr lang="en-US" sz="1400" dirty="0"/>
              <a:t>Nanotechnology &amp; Electronic Materials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47" y="3674853"/>
            <a:ext cx="1123236" cy="155448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33400" y="3599256"/>
            <a:ext cx="8240514" cy="310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0"/>
            <a:ext cx="548640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ECE Department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4294967295"/>
          </p:nvPr>
        </p:nvSpPr>
        <p:spPr>
          <a:xfrm>
            <a:off x="762000" y="3404465"/>
            <a:ext cx="3962400" cy="91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200" b="1" dirty="0"/>
              <a:t>Patricia </a:t>
            </a:r>
            <a:r>
              <a:rPr lang="en-US" sz="2200" b="1" dirty="0" err="1"/>
              <a:t>Toothman</a:t>
            </a:r>
            <a:endParaRPr lang="en-US" sz="2200" b="1" dirty="0"/>
          </a:p>
          <a:p>
            <a:pPr marL="0" indent="0">
              <a:buNone/>
              <a:defRPr/>
            </a:pPr>
            <a:r>
              <a:rPr lang="en-US" sz="1900" dirty="0">
                <a:ea typeface="+mn-ea"/>
                <a:cs typeface="+mn-cs"/>
              </a:rPr>
              <a:t>PhD Program Coordinator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3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prstClr val="black"/>
                </a:solidFill>
              </a:rPr>
              <a:t>Walk-in hours: Mon-Thurs 2-4pm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2000" dirty="0">
              <a:ea typeface="+mn-ea"/>
              <a:cs typeface="+mn-cs"/>
            </a:endParaRPr>
          </a:p>
          <a:p>
            <a:pPr lvl="1">
              <a:defRPr/>
            </a:pP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267361"/>
            <a:ext cx="8382000" cy="1323439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/>
              <a:t>If you have questions about all things administrative: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Program policies;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Degree requirements;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University and Grad School issues ( graduation, deadlines, missing grades,..)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2871065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>
                <a:solidFill>
                  <a:srgbClr val="800000"/>
                </a:solidFill>
              </a:rPr>
              <a:t>Ph.D. students </a:t>
            </a:r>
            <a:r>
              <a:rPr lang="en-US" sz="2000" dirty="0"/>
              <a:t>contact: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8200" y="474991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>
                <a:solidFill>
                  <a:srgbClr val="800000"/>
                </a:solidFill>
              </a:rPr>
              <a:t>MS students </a:t>
            </a:r>
            <a:r>
              <a:rPr lang="en-US" sz="2000" dirty="0"/>
              <a:t>contact: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2878506"/>
            <a:ext cx="41910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5800" y="4757351"/>
            <a:ext cx="41910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985951"/>
            <a:ext cx="1062990" cy="1417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107106"/>
            <a:ext cx="1062990" cy="141732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5207111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000" b="1" dirty="0"/>
              <a:t>Beth Bucher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800" dirty="0"/>
              <a:t>MS Program Coordinator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300" dirty="0"/>
              <a:t>Walk-in hours: Mon-Thurs 2-4pm</a:t>
            </a:r>
          </a:p>
        </p:txBody>
      </p:sp>
    </p:spTree>
    <p:extLst>
      <p:ext uri="{BB962C8B-B14F-4D97-AF65-F5344CB8AC3E}">
        <p14:creationId xmlns:p14="http://schemas.microsoft.com/office/powerpoint/2010/main" val="358613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6023-EAF1-0B44-9505-7E135141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31D7-012D-9D4D-A7D6-FB1A9AD27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500" dirty="0"/>
              <a:t>Welcome to the Grads @ ECE family! </a:t>
            </a:r>
          </a:p>
          <a:p>
            <a:r>
              <a:rPr lang="en-US" sz="2500" dirty="0"/>
              <a:t>This is the best time of your lives, when you get to develop yourself, make lifelong friends, and grow to become happy and productive members of the broader society. </a:t>
            </a:r>
          </a:p>
          <a:p>
            <a:r>
              <a:rPr lang="en-US" sz="2500" dirty="0"/>
              <a:t>Our goal is to create an </a:t>
            </a:r>
            <a:r>
              <a:rPr lang="en-US" sz="2500" i="1" dirty="0"/>
              <a:t>environment</a:t>
            </a:r>
            <a:r>
              <a:rPr lang="en-US" sz="2500" dirty="0"/>
              <a:t> that will allow you to grow to become increasingly more </a:t>
            </a:r>
            <a:r>
              <a:rPr lang="en-US" sz="2500" i="1" dirty="0"/>
              <a:t>capable, responsible, hard working</a:t>
            </a:r>
            <a:r>
              <a:rPr lang="en-US" sz="2500" dirty="0"/>
              <a:t>, and </a:t>
            </a:r>
            <a:r>
              <a:rPr lang="en-US" sz="2500" i="1" dirty="0"/>
              <a:t>confident </a:t>
            </a:r>
            <a:r>
              <a:rPr lang="en-US" sz="2500" dirty="0"/>
              <a:t>individuals.</a:t>
            </a:r>
          </a:p>
          <a:p>
            <a:r>
              <a:rPr lang="en-US" sz="2500" dirty="0"/>
              <a:t>You are both the </a:t>
            </a:r>
            <a:r>
              <a:rPr lang="en-US" sz="2500" i="1" dirty="0"/>
              <a:t>fuel </a:t>
            </a:r>
            <a:r>
              <a:rPr lang="en-US" sz="2500" dirty="0"/>
              <a:t>and the </a:t>
            </a:r>
            <a:r>
              <a:rPr lang="en-US" sz="2500" i="1" dirty="0"/>
              <a:t>product </a:t>
            </a:r>
            <a:r>
              <a:rPr lang="en-US" sz="2500" dirty="0"/>
              <a:t>of this department. </a:t>
            </a:r>
          </a:p>
          <a:p>
            <a:r>
              <a:rPr lang="en-US" sz="2500" dirty="0"/>
              <a:t>Each of you arrive here with a unique background and a unique trajectory.</a:t>
            </a:r>
          </a:p>
          <a:p>
            <a:r>
              <a:rPr lang="en-US" sz="2500" dirty="0"/>
              <a:t>Take the initiative to make the best of what is available to you. </a:t>
            </a:r>
          </a:p>
        </p:txBody>
      </p:sp>
    </p:spTree>
    <p:extLst>
      <p:ext uri="{BB962C8B-B14F-4D97-AF65-F5344CB8AC3E}">
        <p14:creationId xmlns:p14="http://schemas.microsoft.com/office/powerpoint/2010/main" val="17274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6023-EAF1-0B44-9505-7E135141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US" dirty="0"/>
              <a:t>Some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31D7-012D-9D4D-A7D6-FB1A9AD27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947" y="1447800"/>
            <a:ext cx="8458200" cy="5410200"/>
          </a:xfrm>
        </p:spPr>
        <p:txBody>
          <a:bodyPr>
            <a:normAutofit/>
          </a:bodyPr>
          <a:lstStyle/>
          <a:p>
            <a:r>
              <a:rPr lang="en-US" sz="2400" i="1" u="sng" dirty="0"/>
              <a:t>You</a:t>
            </a:r>
            <a:r>
              <a:rPr lang="en-US" sz="2400" dirty="0"/>
              <a:t> are ultimately the ones who will determine how you will proceed in this experience. </a:t>
            </a:r>
          </a:p>
          <a:p>
            <a:r>
              <a:rPr lang="en-US" sz="2400" dirty="0"/>
              <a:t>Your attitude and habits will greatly shape your experience. </a:t>
            </a:r>
          </a:p>
          <a:p>
            <a:pPr lvl="1"/>
            <a:r>
              <a:rPr lang="en-US" sz="2000" dirty="0"/>
              <a:t>Be aware of your responsibilities early on, and proactively work on them. </a:t>
            </a:r>
          </a:p>
          <a:p>
            <a:pPr lvl="1"/>
            <a:r>
              <a:rPr lang="en-US" sz="2000" dirty="0"/>
              <a:t>Try to start well: set S.M.A.R.T. goals, control your schedule. </a:t>
            </a:r>
          </a:p>
          <a:p>
            <a:pPr lvl="1"/>
            <a:r>
              <a:rPr lang="en-US" sz="2000" dirty="0"/>
              <a:t>Set and maintain a healthy lifestyle: Exercise, Eat, and Sleep well. </a:t>
            </a:r>
          </a:p>
          <a:p>
            <a:pPr lvl="1"/>
            <a:r>
              <a:rPr lang="en-US" sz="2000" dirty="0"/>
              <a:t>Move out of the “Grade-Oriented” Undergraduate Mindset towards the “Growth-Oriented” Graduate Mindset</a:t>
            </a:r>
          </a:p>
          <a:p>
            <a:pPr lvl="1"/>
            <a:r>
              <a:rPr lang="en-US" sz="2000" dirty="0"/>
              <a:t>Try to be well-connected, friendly, and considerate. </a:t>
            </a:r>
          </a:p>
          <a:p>
            <a:pPr lvl="1"/>
            <a:r>
              <a:rPr lang="en-US" sz="2000" dirty="0"/>
              <a:t>Speak English in public spaces so that you are inclusive of others. </a:t>
            </a:r>
          </a:p>
          <a:p>
            <a:pPr lvl="1"/>
            <a:r>
              <a:rPr lang="en-US" sz="2000" dirty="0"/>
              <a:t>Stay positive. Work hard while also enjoying the adventure. </a:t>
            </a:r>
          </a:p>
          <a:p>
            <a:pPr lvl="1"/>
            <a:r>
              <a:rPr lang="en-US" sz="2000" dirty="0"/>
              <a:t>Form and maintain a good communication with your advisor. </a:t>
            </a:r>
            <a:br>
              <a:rPr lang="en-US" sz="2000" dirty="0"/>
            </a:br>
            <a:r>
              <a:rPr lang="en-US" sz="2000" dirty="0"/>
              <a:t>Use resources to find your path, but do not hesitate to ask questions if you are lost. </a:t>
            </a:r>
          </a:p>
        </p:txBody>
      </p:sp>
    </p:spTree>
    <p:extLst>
      <p:ext uri="{BB962C8B-B14F-4D97-AF65-F5344CB8AC3E}">
        <p14:creationId xmlns:p14="http://schemas.microsoft.com/office/powerpoint/2010/main" val="6961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6023-EAF1-0B44-9505-7E135141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31D7-012D-9D4D-A7D6-FB1A9AD27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We have created a closed </a:t>
            </a:r>
            <a:r>
              <a:rPr lang="en-US" sz="2400" dirty="0" err="1"/>
              <a:t>facebook</a:t>
            </a:r>
            <a:r>
              <a:rPr lang="en-US" sz="2400" dirty="0"/>
              <a:t> group for all incoming 2019 Fall graduate students </a:t>
            </a:r>
          </a:p>
          <a:p>
            <a:r>
              <a:rPr lang="en-US" sz="2400" dirty="0"/>
              <a:t>It will maintain connectivity and share useful information (including these slides)</a:t>
            </a:r>
          </a:p>
          <a:p>
            <a:r>
              <a:rPr lang="en-US" sz="2400" dirty="0"/>
              <a:t>Please become members of the </a:t>
            </a:r>
            <a:r>
              <a:rPr lang="en-US" sz="2400" dirty="0" err="1"/>
              <a:t>facebook</a:t>
            </a:r>
            <a:r>
              <a:rPr lang="en-US" sz="2400" dirty="0"/>
              <a:t> group by </a:t>
            </a:r>
            <a:r>
              <a:rPr lang="en-US" sz="2400" u="sng" dirty="0">
                <a:solidFill>
                  <a:srgbClr val="C00000"/>
                </a:solidFill>
              </a:rPr>
              <a:t>August 23</a:t>
            </a:r>
            <a:r>
              <a:rPr lang="en-US" sz="2400" u="sng" baseline="30000" dirty="0">
                <a:solidFill>
                  <a:srgbClr val="C00000"/>
                </a:solidFill>
              </a:rPr>
              <a:t>rd</a:t>
            </a:r>
            <a:r>
              <a:rPr lang="en-US" sz="2400" u="sng" dirty="0"/>
              <a:t> </a:t>
            </a:r>
            <a:r>
              <a:rPr lang="en-US" sz="2400" dirty="0"/>
              <a:t>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In-Class 2019 ECE Grads @ OSU</a:t>
            </a:r>
            <a:endParaRPr lang="en-US" sz="2400" dirty="0"/>
          </a:p>
          <a:p>
            <a:r>
              <a:rPr lang="en-US" sz="2400" dirty="0"/>
              <a:t>The link to this group is: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https://www.facebook.com/groups/694</a:t>
            </a:r>
            <a:r>
              <a:rPr lang="en-US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374</a:t>
            </a:r>
            <a:r>
              <a:rPr lang="en-US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024</a:t>
            </a:r>
            <a:r>
              <a:rPr lang="en-US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320</a:t>
            </a:r>
            <a:r>
              <a:rPr lang="en-US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485/</a:t>
            </a:r>
            <a:endParaRPr lang="en-US" dirty="0"/>
          </a:p>
          <a:p>
            <a:r>
              <a:rPr lang="en-US" sz="2400" dirty="0"/>
              <a:t>Open this link and click “Join </a:t>
            </a:r>
            <a:r>
              <a:rPr lang="en-US" sz="2400" dirty="0" err="1"/>
              <a:t>Goup</a:t>
            </a:r>
            <a:r>
              <a:rPr lang="en-US" sz="2400" dirty="0"/>
              <a:t>” button to send request </a:t>
            </a:r>
          </a:p>
          <a:p>
            <a:r>
              <a:rPr lang="en-US" sz="2400" dirty="0"/>
              <a:t>This link will also be available online at:</a:t>
            </a:r>
          </a:p>
        </p:txBody>
      </p:sp>
    </p:spTree>
    <p:extLst>
      <p:ext uri="{BB962C8B-B14F-4D97-AF65-F5344CB8AC3E}">
        <p14:creationId xmlns:p14="http://schemas.microsoft.com/office/powerpoint/2010/main" val="1548541630"/>
      </p:ext>
    </p:extLst>
  </p:cSld>
  <p:clrMapOvr>
    <a:masterClrMapping/>
  </p:clrMapOvr>
</p:sld>
</file>

<file path=ppt/theme/theme1.xml><?xml version="1.0" encoding="utf-8"?>
<a:theme xmlns:a="http://schemas.openxmlformats.org/drawingml/2006/main" name="IAB_Presentation_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000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IAB_Presentation_v3.potx</Template>
  <TotalTime>73479</TotalTime>
  <Words>1438</Words>
  <Application>Microsoft Office PowerPoint</Application>
  <PresentationFormat>On-screen Show (4:3)</PresentationFormat>
  <Paragraphs>277</Paragraphs>
  <Slides>25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MS PGothic</vt:lpstr>
      <vt:lpstr>Arial</vt:lpstr>
      <vt:lpstr>Calibri</vt:lpstr>
      <vt:lpstr>Courier New</vt:lpstr>
      <vt:lpstr>Lucida Grande</vt:lpstr>
      <vt:lpstr>Symbol</vt:lpstr>
      <vt:lpstr>Times-Roman</vt:lpstr>
      <vt:lpstr>Wingdings</vt:lpstr>
      <vt:lpstr>IAB_Presentation_v3</vt:lpstr>
      <vt:lpstr>ECE Graduate orientation</vt:lpstr>
      <vt:lpstr>PowerPoint Presentation</vt:lpstr>
      <vt:lpstr>ECE Department</vt:lpstr>
      <vt:lpstr>PowerPoint Presentation</vt:lpstr>
      <vt:lpstr>PowerPoint Presentation</vt:lpstr>
      <vt:lpstr>PowerPoint Presentation</vt:lpstr>
      <vt:lpstr>Welcome NOTES</vt:lpstr>
      <vt:lpstr>Some Advice</vt:lpstr>
      <vt:lpstr>Social network connectivity</vt:lpstr>
      <vt:lpstr>PowerPoint Presentation</vt:lpstr>
      <vt:lpstr>PowerPoint Presentation</vt:lpstr>
      <vt:lpstr>Graduate degrees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Holly Henley</dc:creator>
  <cp:lastModifiedBy>Toothman, Patricia K.</cp:lastModifiedBy>
  <cp:revision>523</cp:revision>
  <cp:lastPrinted>2019-08-13T18:24:04Z</cp:lastPrinted>
  <dcterms:created xsi:type="dcterms:W3CDTF">2013-08-07T20:32:03Z</dcterms:created>
  <dcterms:modified xsi:type="dcterms:W3CDTF">2019-08-15T16:58:00Z</dcterms:modified>
</cp:coreProperties>
</file>