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0"/>
  </p:notesMasterIdLst>
  <p:sldIdLst>
    <p:sldId id="259" r:id="rId3"/>
    <p:sldId id="304" r:id="rId4"/>
    <p:sldId id="278" r:id="rId5"/>
    <p:sldId id="302" r:id="rId6"/>
    <p:sldId id="297" r:id="rId7"/>
    <p:sldId id="305" r:id="rId8"/>
    <p:sldId id="29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C2F"/>
    <a:srgbClr val="B30D3B"/>
    <a:srgbClr val="707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87" autoAdjust="0"/>
    <p:restoredTop sz="96357" autoAdjust="0"/>
  </p:normalViewPr>
  <p:slideViewPr>
    <p:cSldViewPr snapToGrid="0">
      <p:cViewPr varScale="1">
        <p:scale>
          <a:sx n="95" d="100"/>
          <a:sy n="95" d="100"/>
        </p:scale>
        <p:origin x="3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bcd.it.osu.edu\Users$\User\Reports%20for%20Art\FY19%20Monthly%20Portfolio%20Review_FW\COE\COE_202004.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bcd.it.osu.edu\Users$\User\Reports%20for%20Art\FY19%20Monthly%20Portfolio%20Review_FW\COE\COE_202004.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bcd.it.osu.edu\Users$\User\Reports%20for%20Art\FY19%20Monthly%20Portfolio%20Review_FW\TCO_Data%20Template_20190429.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bcd.it.osu.edu\Users$\User\Reports%20for%20Art\FY19%20Monthly%20Portfolio%20Review_FW\COE\COE_202004.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bcd.it.osu.edu\Users$\User\Reports%20for%20Art\FY19%20Monthly%20Portfolio%20Review_FW\technologies_export_5-Year_Avg_20200508.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bcd.it.osu.edu\Users$\User\Reports%20for%20Art\FY19%20Monthly%20Portfolio%20Review_FW\technologies_export_5-Year_Avg_20200508.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bcd.it.osu.edu\Users$\User\Reports%20for%20Art\FY19%20Monthly%20Portfolio%20Review_FW\COE\COE_202004.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bcd.it.osu.edu\Users$\User\Reports%20for%20Art\FY19%20Monthly%20Portfolio%20Review_FW\COE\COE_2020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Technology Type</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1"/>
          <c:order val="0"/>
          <c:tx>
            <c:strRef>
              <c:f>Sheet1!$I$42</c:f>
              <c:strCache>
                <c:ptCount val="1"/>
                <c:pt idx="0">
                  <c:v>FY20 YTD</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Sheet1!$G$43:$G$45</c:f>
              <c:strCache>
                <c:ptCount val="3"/>
                <c:pt idx="0">
                  <c:v>Research Tool</c:v>
                </c:pt>
                <c:pt idx="1">
                  <c:v>Software</c:v>
                </c:pt>
                <c:pt idx="2">
                  <c:v>Technology</c:v>
                </c:pt>
              </c:strCache>
            </c:strRef>
          </c:cat>
          <c:val>
            <c:numRef>
              <c:f>Sheet1!$I$43:$I$45</c:f>
              <c:numCache>
                <c:formatCode>General</c:formatCode>
                <c:ptCount val="3"/>
                <c:pt idx="0">
                  <c:v>1</c:v>
                </c:pt>
                <c:pt idx="1">
                  <c:v>5</c:v>
                </c:pt>
                <c:pt idx="2">
                  <c:v>102</c:v>
                </c:pt>
              </c:numCache>
            </c:numRef>
          </c:val>
          <c:extLst>
            <c:ext xmlns:c16="http://schemas.microsoft.com/office/drawing/2014/chart" uri="{C3380CC4-5D6E-409C-BE32-E72D297353CC}">
              <c16:uniqueId val="{00000000-55E5-4539-ABF1-42C6F8606B6F}"/>
            </c:ext>
          </c:extLst>
        </c:ser>
        <c:ser>
          <c:idx val="0"/>
          <c:order val="1"/>
          <c:tx>
            <c:strRef>
              <c:f>Sheet1!$H$42</c:f>
              <c:strCache>
                <c:ptCount val="1"/>
                <c:pt idx="0">
                  <c:v>FY19 YTD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Sheet1!$G$43:$G$45</c:f>
              <c:strCache>
                <c:ptCount val="3"/>
                <c:pt idx="0">
                  <c:v>Research Tool</c:v>
                </c:pt>
                <c:pt idx="1">
                  <c:v>Software</c:v>
                </c:pt>
                <c:pt idx="2">
                  <c:v>Technology</c:v>
                </c:pt>
              </c:strCache>
            </c:strRef>
          </c:cat>
          <c:val>
            <c:numRef>
              <c:f>Sheet1!$H$43:$H$45</c:f>
              <c:numCache>
                <c:formatCode>General</c:formatCode>
                <c:ptCount val="3"/>
                <c:pt idx="0">
                  <c:v>0</c:v>
                </c:pt>
                <c:pt idx="1">
                  <c:v>17</c:v>
                </c:pt>
                <c:pt idx="2">
                  <c:v>104</c:v>
                </c:pt>
              </c:numCache>
            </c:numRef>
          </c:val>
          <c:extLst>
            <c:ext xmlns:c16="http://schemas.microsoft.com/office/drawing/2014/chart" uri="{C3380CC4-5D6E-409C-BE32-E72D297353CC}">
              <c16:uniqueId val="{00000001-55E5-4539-ABF1-42C6F8606B6F}"/>
            </c:ext>
          </c:extLst>
        </c:ser>
        <c:dLbls>
          <c:dLblPos val="inEnd"/>
          <c:showLegendKey val="0"/>
          <c:showVal val="1"/>
          <c:showCatName val="0"/>
          <c:showSerName val="0"/>
          <c:showPercent val="0"/>
          <c:showBubbleSize val="0"/>
        </c:dLbls>
        <c:gapWidth val="65"/>
        <c:axId val="863821128"/>
        <c:axId val="863815552"/>
      </c:barChart>
      <c:catAx>
        <c:axId val="86382112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863815552"/>
        <c:crosses val="autoZero"/>
        <c:auto val="1"/>
        <c:lblAlgn val="ctr"/>
        <c:lblOffset val="100"/>
        <c:noMultiLvlLbl val="0"/>
      </c:catAx>
      <c:valAx>
        <c:axId val="863815552"/>
        <c:scaling>
          <c:orientation val="minMax"/>
        </c:scaling>
        <c:delete val="1"/>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638211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Monthly</a:t>
            </a:r>
            <a:r>
              <a:rPr lang="en-US" baseline="0"/>
              <a:t> View: FY19 vs FY20</a:t>
            </a:r>
          </a:p>
          <a:p>
            <a:pPr>
              <a:defRPr/>
            </a:pPr>
            <a:r>
              <a:rPr lang="en-US" baseline="0"/>
              <a:t>FY19: 121; FY20: 108</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Sheet1!$H$29</c:f>
              <c:strCache>
                <c:ptCount val="1"/>
                <c:pt idx="0">
                  <c:v>FY19</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Sheet1!$G$30:$G$39</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Sheet1!$H$30:$H$39</c:f>
              <c:numCache>
                <c:formatCode>General</c:formatCode>
                <c:ptCount val="10"/>
                <c:pt idx="0">
                  <c:v>14</c:v>
                </c:pt>
                <c:pt idx="1">
                  <c:v>10</c:v>
                </c:pt>
                <c:pt idx="2">
                  <c:v>7</c:v>
                </c:pt>
                <c:pt idx="3">
                  <c:v>16</c:v>
                </c:pt>
                <c:pt idx="4">
                  <c:v>11</c:v>
                </c:pt>
                <c:pt idx="5">
                  <c:v>5</c:v>
                </c:pt>
                <c:pt idx="6">
                  <c:v>14</c:v>
                </c:pt>
                <c:pt idx="7">
                  <c:v>20</c:v>
                </c:pt>
                <c:pt idx="8">
                  <c:v>12</c:v>
                </c:pt>
                <c:pt idx="9">
                  <c:v>12</c:v>
                </c:pt>
              </c:numCache>
            </c:numRef>
          </c:val>
          <c:extLst>
            <c:ext xmlns:c16="http://schemas.microsoft.com/office/drawing/2014/chart" uri="{C3380CC4-5D6E-409C-BE32-E72D297353CC}">
              <c16:uniqueId val="{00000000-BD69-424A-B06E-8BC6E546CAD6}"/>
            </c:ext>
          </c:extLst>
        </c:ser>
        <c:ser>
          <c:idx val="1"/>
          <c:order val="1"/>
          <c:tx>
            <c:strRef>
              <c:f>Sheet1!$I$29</c:f>
              <c:strCache>
                <c:ptCount val="1"/>
                <c:pt idx="0">
                  <c:v>FY20</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Sheet1!$G$30:$G$39</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Sheet1!$I$30:$I$39</c:f>
              <c:numCache>
                <c:formatCode>General</c:formatCode>
                <c:ptCount val="10"/>
                <c:pt idx="0">
                  <c:v>12</c:v>
                </c:pt>
                <c:pt idx="1">
                  <c:v>12</c:v>
                </c:pt>
                <c:pt idx="2">
                  <c:v>12</c:v>
                </c:pt>
                <c:pt idx="3">
                  <c:v>10</c:v>
                </c:pt>
                <c:pt idx="4">
                  <c:v>9</c:v>
                </c:pt>
                <c:pt idx="5">
                  <c:v>9</c:v>
                </c:pt>
                <c:pt idx="6">
                  <c:v>6</c:v>
                </c:pt>
                <c:pt idx="7">
                  <c:v>22</c:v>
                </c:pt>
                <c:pt idx="8">
                  <c:v>6</c:v>
                </c:pt>
                <c:pt idx="9">
                  <c:v>10</c:v>
                </c:pt>
              </c:numCache>
            </c:numRef>
          </c:val>
          <c:extLst>
            <c:ext xmlns:c16="http://schemas.microsoft.com/office/drawing/2014/chart" uri="{C3380CC4-5D6E-409C-BE32-E72D297353CC}">
              <c16:uniqueId val="{00000001-BD69-424A-B06E-8BC6E546CAD6}"/>
            </c:ext>
          </c:extLst>
        </c:ser>
        <c:dLbls>
          <c:dLblPos val="inEnd"/>
          <c:showLegendKey val="0"/>
          <c:showVal val="1"/>
          <c:showCatName val="0"/>
          <c:showSerName val="0"/>
          <c:showPercent val="0"/>
          <c:showBubbleSize val="0"/>
        </c:dLbls>
        <c:gapWidth val="65"/>
        <c:axId val="628464960"/>
        <c:axId val="628462008"/>
      </c:barChart>
      <c:lineChart>
        <c:grouping val="standard"/>
        <c:varyColors val="0"/>
        <c:ser>
          <c:idx val="2"/>
          <c:order val="2"/>
          <c:tx>
            <c:strRef>
              <c:f>Sheet1!$J$29</c:f>
              <c:strCache>
                <c:ptCount val="1"/>
                <c:pt idx="0">
                  <c:v>3-Year Lower Bound</c:v>
                </c:pt>
              </c:strCache>
            </c:strRef>
          </c:tx>
          <c:spPr>
            <a:ln w="31750" cap="rnd">
              <a:solidFill>
                <a:schemeClr val="accent3">
                  <a:alpha val="85000"/>
                </a:schemeClr>
              </a:solidFill>
              <a:round/>
            </a:ln>
            <a:effectLst/>
          </c:spPr>
          <c:marker>
            <c:symbol val="none"/>
          </c:marker>
          <c:val>
            <c:numRef>
              <c:f>Sheet1!$J$30:$J$39</c:f>
              <c:numCache>
                <c:formatCode>General</c:formatCode>
                <c:ptCount val="10"/>
                <c:pt idx="0">
                  <c:v>8</c:v>
                </c:pt>
                <c:pt idx="1">
                  <c:v>8</c:v>
                </c:pt>
                <c:pt idx="2">
                  <c:v>8</c:v>
                </c:pt>
                <c:pt idx="3">
                  <c:v>8</c:v>
                </c:pt>
                <c:pt idx="4">
                  <c:v>8</c:v>
                </c:pt>
                <c:pt idx="5">
                  <c:v>8</c:v>
                </c:pt>
                <c:pt idx="6">
                  <c:v>8</c:v>
                </c:pt>
                <c:pt idx="7">
                  <c:v>8</c:v>
                </c:pt>
                <c:pt idx="8">
                  <c:v>8</c:v>
                </c:pt>
                <c:pt idx="9">
                  <c:v>8</c:v>
                </c:pt>
              </c:numCache>
            </c:numRef>
          </c:val>
          <c:smooth val="0"/>
          <c:extLst>
            <c:ext xmlns:c16="http://schemas.microsoft.com/office/drawing/2014/chart" uri="{C3380CC4-5D6E-409C-BE32-E72D297353CC}">
              <c16:uniqueId val="{00000002-BD69-424A-B06E-8BC6E546CAD6}"/>
            </c:ext>
          </c:extLst>
        </c:ser>
        <c:ser>
          <c:idx val="3"/>
          <c:order val="3"/>
          <c:tx>
            <c:strRef>
              <c:f>Sheet1!$K$29</c:f>
              <c:strCache>
                <c:ptCount val="1"/>
                <c:pt idx="0">
                  <c:v>3-Year Upper Bound</c:v>
                </c:pt>
              </c:strCache>
            </c:strRef>
          </c:tx>
          <c:spPr>
            <a:ln w="31750" cap="rnd">
              <a:solidFill>
                <a:schemeClr val="accent6"/>
              </a:solidFill>
              <a:round/>
            </a:ln>
            <a:effectLst/>
          </c:spPr>
          <c:marker>
            <c:symbol val="none"/>
          </c:marker>
          <c:val>
            <c:numRef>
              <c:f>Sheet1!$K$30:$K$39</c:f>
              <c:numCache>
                <c:formatCode>General</c:formatCode>
                <c:ptCount val="10"/>
                <c:pt idx="0">
                  <c:v>14</c:v>
                </c:pt>
                <c:pt idx="1">
                  <c:v>14</c:v>
                </c:pt>
                <c:pt idx="2">
                  <c:v>14</c:v>
                </c:pt>
                <c:pt idx="3">
                  <c:v>14</c:v>
                </c:pt>
                <c:pt idx="4">
                  <c:v>14</c:v>
                </c:pt>
                <c:pt idx="5">
                  <c:v>14</c:v>
                </c:pt>
                <c:pt idx="6">
                  <c:v>14</c:v>
                </c:pt>
                <c:pt idx="7">
                  <c:v>14</c:v>
                </c:pt>
                <c:pt idx="8">
                  <c:v>14</c:v>
                </c:pt>
                <c:pt idx="9">
                  <c:v>14</c:v>
                </c:pt>
              </c:numCache>
            </c:numRef>
          </c:val>
          <c:smooth val="0"/>
          <c:extLst>
            <c:ext xmlns:c16="http://schemas.microsoft.com/office/drawing/2014/chart" uri="{C3380CC4-5D6E-409C-BE32-E72D297353CC}">
              <c16:uniqueId val="{00000003-BD69-424A-B06E-8BC6E546CAD6}"/>
            </c:ext>
          </c:extLst>
        </c:ser>
        <c:dLbls>
          <c:showLegendKey val="0"/>
          <c:showVal val="0"/>
          <c:showCatName val="0"/>
          <c:showSerName val="0"/>
          <c:showPercent val="0"/>
          <c:showBubbleSize val="0"/>
        </c:dLbls>
        <c:marker val="1"/>
        <c:smooth val="0"/>
        <c:axId val="628464960"/>
        <c:axId val="628462008"/>
      </c:lineChart>
      <c:catAx>
        <c:axId val="62846496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628462008"/>
        <c:crosses val="autoZero"/>
        <c:auto val="1"/>
        <c:lblAlgn val="ctr"/>
        <c:lblOffset val="100"/>
        <c:noMultiLvlLbl val="0"/>
      </c:catAx>
      <c:valAx>
        <c:axId val="6284620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2846496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dirty="0"/>
              <a:t>Disclosure</a:t>
            </a:r>
            <a:r>
              <a:rPr lang="en-US" baseline="0" dirty="0"/>
              <a:t> </a:t>
            </a:r>
            <a:r>
              <a:rPr lang="en-US" dirty="0"/>
              <a:t>Monthly View</a:t>
            </a: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COE_Dept!$A$31</c:f>
              <c:strCache>
                <c:ptCount val="1"/>
                <c:pt idx="0">
                  <c:v>July</c:v>
                </c:pt>
              </c:strCache>
            </c:strRef>
          </c:tx>
          <c:spPr>
            <a:solidFill>
              <a:schemeClr val="accent1"/>
            </a:solidFill>
            <a:ln>
              <a:noFill/>
            </a:ln>
            <a:effectLst/>
          </c:spPr>
          <c:invertIfNegative val="0"/>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COE_Dept!$B$31:$O$31</c:f>
              <c:numCache>
                <c:formatCode>General</c:formatCode>
                <c:ptCount val="14"/>
                <c:pt idx="0">
                  <c:v>2</c:v>
                </c:pt>
                <c:pt idx="3">
                  <c:v>3</c:v>
                </c:pt>
                <c:pt idx="8">
                  <c:v>3</c:v>
                </c:pt>
                <c:pt idx="11">
                  <c:v>1</c:v>
                </c:pt>
                <c:pt idx="12">
                  <c:v>3</c:v>
                </c:pt>
              </c:numCache>
            </c:numRef>
          </c:val>
          <c:extLst>
            <c:ext xmlns:c16="http://schemas.microsoft.com/office/drawing/2014/chart" uri="{C3380CC4-5D6E-409C-BE32-E72D297353CC}">
              <c16:uniqueId val="{00000000-E15E-48C0-A1B0-E87A7C1A7E48}"/>
            </c:ext>
          </c:extLst>
        </c:ser>
        <c:ser>
          <c:idx val="1"/>
          <c:order val="1"/>
          <c:tx>
            <c:strRef>
              <c:f>COE_Dept!$A$32</c:f>
              <c:strCache>
                <c:ptCount val="1"/>
                <c:pt idx="0">
                  <c:v>August</c:v>
                </c:pt>
              </c:strCache>
            </c:strRef>
          </c:tx>
          <c:spPr>
            <a:solidFill>
              <a:schemeClr val="accent2"/>
            </a:solidFill>
            <a:ln>
              <a:noFill/>
            </a:ln>
            <a:effectLst/>
          </c:spPr>
          <c:invertIfNegative val="0"/>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COE_Dept!$B$32:$O$32</c:f>
              <c:numCache>
                <c:formatCode>General</c:formatCode>
                <c:ptCount val="14"/>
                <c:pt idx="4">
                  <c:v>2</c:v>
                </c:pt>
                <c:pt idx="6">
                  <c:v>1</c:v>
                </c:pt>
                <c:pt idx="7">
                  <c:v>1</c:v>
                </c:pt>
                <c:pt idx="8">
                  <c:v>3</c:v>
                </c:pt>
                <c:pt idx="10">
                  <c:v>1</c:v>
                </c:pt>
                <c:pt idx="11">
                  <c:v>2</c:v>
                </c:pt>
                <c:pt idx="12">
                  <c:v>2</c:v>
                </c:pt>
              </c:numCache>
            </c:numRef>
          </c:val>
          <c:extLst>
            <c:ext xmlns:c16="http://schemas.microsoft.com/office/drawing/2014/chart" uri="{C3380CC4-5D6E-409C-BE32-E72D297353CC}">
              <c16:uniqueId val="{00000001-E15E-48C0-A1B0-E87A7C1A7E48}"/>
            </c:ext>
          </c:extLst>
        </c:ser>
        <c:ser>
          <c:idx val="2"/>
          <c:order val="2"/>
          <c:tx>
            <c:strRef>
              <c:f>COE_Dept!$A$33</c:f>
              <c:strCache>
                <c:ptCount val="1"/>
                <c:pt idx="0">
                  <c:v>September</c:v>
                </c:pt>
              </c:strCache>
            </c:strRef>
          </c:tx>
          <c:spPr>
            <a:solidFill>
              <a:schemeClr val="accent3"/>
            </a:solidFill>
            <a:ln>
              <a:noFill/>
            </a:ln>
            <a:effectLst/>
          </c:spPr>
          <c:invertIfNegative val="0"/>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COE_Dept!$B$33:$O$33</c:f>
              <c:numCache>
                <c:formatCode>General</c:formatCode>
                <c:ptCount val="14"/>
                <c:pt idx="0">
                  <c:v>2</c:v>
                </c:pt>
                <c:pt idx="1">
                  <c:v>1</c:v>
                </c:pt>
                <c:pt idx="3">
                  <c:v>1</c:v>
                </c:pt>
                <c:pt idx="4">
                  <c:v>3</c:v>
                </c:pt>
                <c:pt idx="8">
                  <c:v>3</c:v>
                </c:pt>
                <c:pt idx="12">
                  <c:v>2</c:v>
                </c:pt>
              </c:numCache>
            </c:numRef>
          </c:val>
          <c:extLst>
            <c:ext xmlns:c16="http://schemas.microsoft.com/office/drawing/2014/chart" uri="{C3380CC4-5D6E-409C-BE32-E72D297353CC}">
              <c16:uniqueId val="{00000002-E15E-48C0-A1B0-E87A7C1A7E48}"/>
            </c:ext>
          </c:extLst>
        </c:ser>
        <c:ser>
          <c:idx val="3"/>
          <c:order val="3"/>
          <c:tx>
            <c:strRef>
              <c:f>COE_Dept!$A$34</c:f>
              <c:strCache>
                <c:ptCount val="1"/>
                <c:pt idx="0">
                  <c:v>October</c:v>
                </c:pt>
              </c:strCache>
            </c:strRef>
          </c:tx>
          <c:spPr>
            <a:solidFill>
              <a:schemeClr val="accent4"/>
            </a:solidFill>
            <a:ln>
              <a:noFill/>
            </a:ln>
            <a:effectLst/>
          </c:spPr>
          <c:invertIfNegative val="0"/>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COE_Dept!$B$34:$O$34</c:f>
              <c:numCache>
                <c:formatCode>General</c:formatCode>
                <c:ptCount val="14"/>
                <c:pt idx="4">
                  <c:v>2</c:v>
                </c:pt>
                <c:pt idx="5">
                  <c:v>1</c:v>
                </c:pt>
                <c:pt idx="6">
                  <c:v>1</c:v>
                </c:pt>
                <c:pt idx="8">
                  <c:v>3</c:v>
                </c:pt>
                <c:pt idx="11">
                  <c:v>1</c:v>
                </c:pt>
                <c:pt idx="12">
                  <c:v>2</c:v>
                </c:pt>
              </c:numCache>
            </c:numRef>
          </c:val>
          <c:extLst>
            <c:ext xmlns:c16="http://schemas.microsoft.com/office/drawing/2014/chart" uri="{C3380CC4-5D6E-409C-BE32-E72D297353CC}">
              <c16:uniqueId val="{00000003-E15E-48C0-A1B0-E87A7C1A7E48}"/>
            </c:ext>
          </c:extLst>
        </c:ser>
        <c:ser>
          <c:idx val="4"/>
          <c:order val="4"/>
          <c:tx>
            <c:strRef>
              <c:f>COE_Dept!$A$35</c:f>
              <c:strCache>
                <c:ptCount val="1"/>
                <c:pt idx="0">
                  <c:v>November</c:v>
                </c:pt>
              </c:strCache>
            </c:strRef>
          </c:tx>
          <c:spPr>
            <a:solidFill>
              <a:schemeClr val="accent5"/>
            </a:solidFill>
            <a:ln>
              <a:noFill/>
            </a:ln>
            <a:effectLst/>
          </c:spPr>
          <c:invertIfNegative val="0"/>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COE_Dept!$B$35:$O$35</c:f>
              <c:numCache>
                <c:formatCode>General</c:formatCode>
                <c:ptCount val="14"/>
                <c:pt idx="1">
                  <c:v>2</c:v>
                </c:pt>
                <c:pt idx="6">
                  <c:v>1</c:v>
                </c:pt>
                <c:pt idx="11">
                  <c:v>2</c:v>
                </c:pt>
                <c:pt idx="12">
                  <c:v>4</c:v>
                </c:pt>
              </c:numCache>
            </c:numRef>
          </c:val>
          <c:extLst>
            <c:ext xmlns:c16="http://schemas.microsoft.com/office/drawing/2014/chart" uri="{C3380CC4-5D6E-409C-BE32-E72D297353CC}">
              <c16:uniqueId val="{00000004-E15E-48C0-A1B0-E87A7C1A7E48}"/>
            </c:ext>
          </c:extLst>
        </c:ser>
        <c:ser>
          <c:idx val="5"/>
          <c:order val="5"/>
          <c:tx>
            <c:strRef>
              <c:f>COE_Dept!$A$36</c:f>
              <c:strCache>
                <c:ptCount val="1"/>
                <c:pt idx="0">
                  <c:v>December</c:v>
                </c:pt>
              </c:strCache>
            </c:strRef>
          </c:tx>
          <c:spPr>
            <a:solidFill>
              <a:schemeClr val="accent6"/>
            </a:solidFill>
            <a:ln>
              <a:noFill/>
            </a:ln>
            <a:effectLst/>
          </c:spPr>
          <c:invertIfNegative val="0"/>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COE_Dept!$B$36:$O$36</c:f>
              <c:numCache>
                <c:formatCode>General</c:formatCode>
                <c:ptCount val="14"/>
                <c:pt idx="0">
                  <c:v>2</c:v>
                </c:pt>
                <c:pt idx="4">
                  <c:v>1</c:v>
                </c:pt>
                <c:pt idx="7">
                  <c:v>1</c:v>
                </c:pt>
                <c:pt idx="8">
                  <c:v>1</c:v>
                </c:pt>
                <c:pt idx="11">
                  <c:v>1</c:v>
                </c:pt>
                <c:pt idx="12">
                  <c:v>3</c:v>
                </c:pt>
              </c:numCache>
            </c:numRef>
          </c:val>
          <c:extLst>
            <c:ext xmlns:c16="http://schemas.microsoft.com/office/drawing/2014/chart" uri="{C3380CC4-5D6E-409C-BE32-E72D297353CC}">
              <c16:uniqueId val="{00000005-E15E-48C0-A1B0-E87A7C1A7E48}"/>
            </c:ext>
          </c:extLst>
        </c:ser>
        <c:ser>
          <c:idx val="6"/>
          <c:order val="6"/>
          <c:tx>
            <c:strRef>
              <c:f>COE_Dept!$A$37</c:f>
              <c:strCache>
                <c:ptCount val="1"/>
                <c:pt idx="0">
                  <c:v>January</c:v>
                </c:pt>
              </c:strCache>
            </c:strRef>
          </c:tx>
          <c:spPr>
            <a:solidFill>
              <a:schemeClr val="accent1">
                <a:lumMod val="60000"/>
              </a:schemeClr>
            </a:solidFill>
            <a:ln>
              <a:noFill/>
            </a:ln>
            <a:effectLst/>
          </c:spPr>
          <c:invertIfNegative val="0"/>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COE_Dept!$B$37:$O$37</c:f>
              <c:numCache>
                <c:formatCode>General</c:formatCode>
                <c:ptCount val="14"/>
                <c:pt idx="4">
                  <c:v>1</c:v>
                </c:pt>
                <c:pt idx="7">
                  <c:v>1</c:v>
                </c:pt>
                <c:pt idx="8">
                  <c:v>1</c:v>
                </c:pt>
                <c:pt idx="12">
                  <c:v>3</c:v>
                </c:pt>
              </c:numCache>
            </c:numRef>
          </c:val>
          <c:extLst>
            <c:ext xmlns:c16="http://schemas.microsoft.com/office/drawing/2014/chart" uri="{C3380CC4-5D6E-409C-BE32-E72D297353CC}">
              <c16:uniqueId val="{00000006-E15E-48C0-A1B0-E87A7C1A7E48}"/>
            </c:ext>
          </c:extLst>
        </c:ser>
        <c:ser>
          <c:idx val="7"/>
          <c:order val="7"/>
          <c:tx>
            <c:strRef>
              <c:f>COE_Dept!$A$38</c:f>
              <c:strCache>
                <c:ptCount val="1"/>
                <c:pt idx="0">
                  <c:v>February</c:v>
                </c:pt>
              </c:strCache>
            </c:strRef>
          </c:tx>
          <c:spPr>
            <a:solidFill>
              <a:schemeClr val="accent2">
                <a:lumMod val="60000"/>
              </a:schemeClr>
            </a:solidFill>
            <a:ln>
              <a:noFill/>
            </a:ln>
            <a:effectLst/>
          </c:spPr>
          <c:invertIfNegative val="0"/>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COE_Dept!$B$38:$O$38</c:f>
              <c:numCache>
                <c:formatCode>General</c:formatCode>
                <c:ptCount val="14"/>
                <c:pt idx="0">
                  <c:v>10</c:v>
                </c:pt>
                <c:pt idx="4">
                  <c:v>3</c:v>
                </c:pt>
                <c:pt idx="5">
                  <c:v>1</c:v>
                </c:pt>
                <c:pt idx="8">
                  <c:v>5</c:v>
                </c:pt>
                <c:pt idx="11">
                  <c:v>2</c:v>
                </c:pt>
                <c:pt idx="13">
                  <c:v>1</c:v>
                </c:pt>
              </c:numCache>
            </c:numRef>
          </c:val>
          <c:extLst>
            <c:ext xmlns:c16="http://schemas.microsoft.com/office/drawing/2014/chart" uri="{C3380CC4-5D6E-409C-BE32-E72D297353CC}">
              <c16:uniqueId val="{00000007-E15E-48C0-A1B0-E87A7C1A7E48}"/>
            </c:ext>
          </c:extLst>
        </c:ser>
        <c:ser>
          <c:idx val="8"/>
          <c:order val="8"/>
          <c:tx>
            <c:strRef>
              <c:f>COE_Dept!$A$39</c:f>
              <c:strCache>
                <c:ptCount val="1"/>
                <c:pt idx="0">
                  <c:v>March</c:v>
                </c:pt>
              </c:strCache>
            </c:strRef>
          </c:tx>
          <c:spPr>
            <a:solidFill>
              <a:schemeClr val="accent3">
                <a:lumMod val="60000"/>
              </a:schemeClr>
            </a:solidFill>
            <a:ln>
              <a:noFill/>
            </a:ln>
            <a:effectLst/>
          </c:spPr>
          <c:invertIfNegative val="0"/>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COE_Dept!$B$39:$O$39</c:f>
              <c:numCache>
                <c:formatCode>General</c:formatCode>
                <c:ptCount val="14"/>
                <c:pt idx="4">
                  <c:v>1</c:v>
                </c:pt>
                <c:pt idx="6">
                  <c:v>1</c:v>
                </c:pt>
                <c:pt idx="8">
                  <c:v>1</c:v>
                </c:pt>
                <c:pt idx="12">
                  <c:v>2</c:v>
                </c:pt>
                <c:pt idx="13">
                  <c:v>1</c:v>
                </c:pt>
              </c:numCache>
            </c:numRef>
          </c:val>
          <c:extLst>
            <c:ext xmlns:c16="http://schemas.microsoft.com/office/drawing/2014/chart" uri="{C3380CC4-5D6E-409C-BE32-E72D297353CC}">
              <c16:uniqueId val="{00000008-E15E-48C0-A1B0-E87A7C1A7E48}"/>
            </c:ext>
          </c:extLst>
        </c:ser>
        <c:ser>
          <c:idx val="9"/>
          <c:order val="9"/>
          <c:tx>
            <c:strRef>
              <c:f>COE_Dept!$A$40</c:f>
              <c:strCache>
                <c:ptCount val="1"/>
                <c:pt idx="0">
                  <c:v>April</c:v>
                </c:pt>
              </c:strCache>
            </c:strRef>
          </c:tx>
          <c:spPr>
            <a:solidFill>
              <a:schemeClr val="accent4">
                <a:lumMod val="60000"/>
              </a:schemeClr>
            </a:solidFill>
            <a:ln>
              <a:noFill/>
            </a:ln>
            <a:effectLst/>
          </c:spPr>
          <c:invertIfNegative val="0"/>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COE_Dept!$B$40:$O$40</c:f>
              <c:numCache>
                <c:formatCode>General</c:formatCode>
                <c:ptCount val="14"/>
                <c:pt idx="3">
                  <c:v>1</c:v>
                </c:pt>
                <c:pt idx="4">
                  <c:v>2</c:v>
                </c:pt>
                <c:pt idx="5">
                  <c:v>1</c:v>
                </c:pt>
                <c:pt idx="6">
                  <c:v>1</c:v>
                </c:pt>
                <c:pt idx="8">
                  <c:v>1</c:v>
                </c:pt>
                <c:pt idx="9">
                  <c:v>2</c:v>
                </c:pt>
                <c:pt idx="11">
                  <c:v>1</c:v>
                </c:pt>
                <c:pt idx="12">
                  <c:v>1</c:v>
                </c:pt>
              </c:numCache>
            </c:numRef>
          </c:val>
          <c:extLst>
            <c:ext xmlns:c16="http://schemas.microsoft.com/office/drawing/2014/chart" uri="{C3380CC4-5D6E-409C-BE32-E72D297353CC}">
              <c16:uniqueId val="{00000009-E15E-48C0-A1B0-E87A7C1A7E48}"/>
            </c:ext>
          </c:extLst>
        </c:ser>
        <c:dLbls>
          <c:showLegendKey val="0"/>
          <c:showVal val="0"/>
          <c:showCatName val="0"/>
          <c:showSerName val="0"/>
          <c:showPercent val="0"/>
          <c:showBubbleSize val="0"/>
        </c:dLbls>
        <c:gapWidth val="269"/>
        <c:axId val="851243448"/>
        <c:axId val="851237544"/>
      </c:barChart>
      <c:lineChart>
        <c:grouping val="standard"/>
        <c:varyColors val="0"/>
        <c:ser>
          <c:idx val="10"/>
          <c:order val="10"/>
          <c:tx>
            <c:strRef>
              <c:f>COE_Dept!$A$41</c:f>
              <c:strCache>
                <c:ptCount val="1"/>
                <c:pt idx="0">
                  <c:v>TOTAL</c:v>
                </c:pt>
              </c:strCache>
            </c:strRef>
          </c:tx>
          <c:spPr>
            <a:ln w="38100" cap="rnd">
              <a:noFill/>
              <a:round/>
            </a:ln>
            <a:effectLst/>
          </c:spPr>
          <c:marker>
            <c:symbol val="none"/>
          </c:marker>
          <c:dPt>
            <c:idx val="9"/>
            <c:marker>
              <c:symbol val="none"/>
            </c:marker>
            <c:bubble3D val="0"/>
            <c:extLst>
              <c:ext xmlns:c16="http://schemas.microsoft.com/office/drawing/2014/chart" uri="{C3380CC4-5D6E-409C-BE32-E72D297353CC}">
                <c16:uniqueId val="{0000000A-E15E-48C0-A1B0-E87A7C1A7E48}"/>
              </c:ext>
            </c:extLst>
          </c:dPt>
          <c:cat>
            <c:strRef>
              <c:f>COE_Dept!$B$30:$O$30</c:f>
              <c:strCache>
                <c:ptCount val="14"/>
                <c:pt idx="0">
                  <c:v>Biomedical Engineering (COE)</c:v>
                </c:pt>
                <c:pt idx="1">
                  <c:v>Center for Automotive Research (CAR)</c:v>
                </c:pt>
                <c:pt idx="2">
                  <c:v>Center for Aviation Studies</c:v>
                </c:pt>
                <c:pt idx="3">
                  <c:v>Center for Design and Manufacturing Excellence (CDME)</c:v>
                </c:pt>
                <c:pt idx="4">
                  <c:v>Chemical &amp; Biomolecular Engineering</c:v>
                </c:pt>
                <c:pt idx="5">
                  <c:v>Civil, Environmental and Geodetic Engineering</c:v>
                </c:pt>
                <c:pt idx="6">
                  <c:v>Computer Science &amp; Engineering</c:v>
                </c:pt>
                <c:pt idx="7">
                  <c:v>Department of Engineering Education</c:v>
                </c:pt>
                <c:pt idx="8">
                  <c:v>Electrical &amp; Computer Engineering</c:v>
                </c:pt>
                <c:pt idx="9">
                  <c:v>Integrated Systems Engineering</c:v>
                </c:pt>
                <c:pt idx="10">
                  <c:v>Knowlton School of Architecture</c:v>
                </c:pt>
                <c:pt idx="11">
                  <c:v>Materials Science and Engineering</c:v>
                </c:pt>
                <c:pt idx="12">
                  <c:v>Mechanical &amp; Aerospace Engineering</c:v>
                </c:pt>
                <c:pt idx="13">
                  <c:v>Nuclear Engineering</c:v>
                </c:pt>
              </c:strCache>
            </c:strRef>
          </c:cat>
          <c:val>
            <c:numRef>
              <c:f>COE_Dept!$B$41:$O$41</c:f>
              <c:numCache>
                <c:formatCode>General</c:formatCode>
                <c:ptCount val="14"/>
                <c:pt idx="0">
                  <c:v>16</c:v>
                </c:pt>
                <c:pt idx="1">
                  <c:v>3</c:v>
                </c:pt>
                <c:pt idx="2">
                  <c:v>0</c:v>
                </c:pt>
                <c:pt idx="3">
                  <c:v>5</c:v>
                </c:pt>
                <c:pt idx="4">
                  <c:v>15</c:v>
                </c:pt>
                <c:pt idx="5">
                  <c:v>3</c:v>
                </c:pt>
                <c:pt idx="6">
                  <c:v>5</c:v>
                </c:pt>
                <c:pt idx="7">
                  <c:v>3</c:v>
                </c:pt>
                <c:pt idx="8">
                  <c:v>21</c:v>
                </c:pt>
                <c:pt idx="9">
                  <c:v>2</c:v>
                </c:pt>
                <c:pt idx="10">
                  <c:v>1</c:v>
                </c:pt>
                <c:pt idx="11">
                  <c:v>10</c:v>
                </c:pt>
                <c:pt idx="12">
                  <c:v>22</c:v>
                </c:pt>
                <c:pt idx="13">
                  <c:v>2</c:v>
                </c:pt>
              </c:numCache>
            </c:numRef>
          </c:val>
          <c:smooth val="0"/>
          <c:extLst>
            <c:ext xmlns:c16="http://schemas.microsoft.com/office/drawing/2014/chart" uri="{C3380CC4-5D6E-409C-BE32-E72D297353CC}">
              <c16:uniqueId val="{0000000B-E15E-48C0-A1B0-E87A7C1A7E48}"/>
            </c:ext>
          </c:extLst>
        </c:ser>
        <c:dLbls>
          <c:showLegendKey val="0"/>
          <c:showVal val="0"/>
          <c:showCatName val="0"/>
          <c:showSerName val="0"/>
          <c:showPercent val="0"/>
          <c:showBubbleSize val="0"/>
        </c:dLbls>
        <c:marker val="1"/>
        <c:smooth val="0"/>
        <c:axId val="851243448"/>
        <c:axId val="851237544"/>
      </c:lineChart>
      <c:catAx>
        <c:axId val="8512434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n-US"/>
          </a:p>
        </c:txPr>
        <c:crossAx val="851237544"/>
        <c:crosses val="autoZero"/>
        <c:auto val="1"/>
        <c:lblAlgn val="ctr"/>
        <c:lblOffset val="100"/>
        <c:noMultiLvlLbl val="0"/>
      </c:catAx>
      <c:valAx>
        <c:axId val="8512375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1243448"/>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Disclosure Trend: </a:t>
            </a:r>
            <a:r>
              <a:rPr lang="en-US" baseline="0" dirty="0"/>
              <a:t>Total vs COE</a:t>
            </a:r>
            <a:endParaRPr lang="en-US" dirty="0"/>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strRef>
              <c:f>Sheet1!$H$15:$H$16</c:f>
              <c:strCache>
                <c:ptCount val="2"/>
                <c:pt idx="0">
                  <c:v>TOTAL</c:v>
                </c:pt>
                <c:pt idx="1">
                  <c:v>FY19</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strRef>
              <c:f>Sheet1!$G$17:$G$26</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Sheet1!$H$17:$H$26</c:f>
              <c:numCache>
                <c:formatCode>General</c:formatCode>
                <c:ptCount val="10"/>
                <c:pt idx="0">
                  <c:v>40</c:v>
                </c:pt>
                <c:pt idx="1">
                  <c:v>28</c:v>
                </c:pt>
                <c:pt idx="2">
                  <c:v>24</c:v>
                </c:pt>
                <c:pt idx="3">
                  <c:v>37</c:v>
                </c:pt>
                <c:pt idx="4">
                  <c:v>24</c:v>
                </c:pt>
                <c:pt idx="5">
                  <c:v>19</c:v>
                </c:pt>
                <c:pt idx="6">
                  <c:v>37</c:v>
                </c:pt>
                <c:pt idx="7">
                  <c:v>42</c:v>
                </c:pt>
                <c:pt idx="8">
                  <c:v>37</c:v>
                </c:pt>
                <c:pt idx="9">
                  <c:v>35</c:v>
                </c:pt>
              </c:numCache>
            </c:numRef>
          </c:val>
          <c:smooth val="0"/>
          <c:extLst>
            <c:ext xmlns:c16="http://schemas.microsoft.com/office/drawing/2014/chart" uri="{C3380CC4-5D6E-409C-BE32-E72D297353CC}">
              <c16:uniqueId val="{00000000-6513-414C-A0E9-DAE35861238A}"/>
            </c:ext>
          </c:extLst>
        </c:ser>
        <c:ser>
          <c:idx val="1"/>
          <c:order val="1"/>
          <c:tx>
            <c:strRef>
              <c:f>Sheet1!$I$15:$I$16</c:f>
              <c:strCache>
                <c:ptCount val="2"/>
                <c:pt idx="0">
                  <c:v>TOTAL</c:v>
                </c:pt>
                <c:pt idx="1">
                  <c:v>FY20</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Sheet1!$G$17:$G$26</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Sheet1!$I$17:$I$26</c:f>
              <c:numCache>
                <c:formatCode>General</c:formatCode>
                <c:ptCount val="10"/>
                <c:pt idx="0">
                  <c:v>33</c:v>
                </c:pt>
                <c:pt idx="1">
                  <c:v>39</c:v>
                </c:pt>
                <c:pt idx="2">
                  <c:v>29</c:v>
                </c:pt>
                <c:pt idx="3">
                  <c:v>34</c:v>
                </c:pt>
                <c:pt idx="4">
                  <c:v>26</c:v>
                </c:pt>
                <c:pt idx="5">
                  <c:v>17</c:v>
                </c:pt>
                <c:pt idx="6">
                  <c:v>27</c:v>
                </c:pt>
                <c:pt idx="7">
                  <c:v>43</c:v>
                </c:pt>
                <c:pt idx="8">
                  <c:v>19</c:v>
                </c:pt>
                <c:pt idx="9">
                  <c:v>25</c:v>
                </c:pt>
              </c:numCache>
            </c:numRef>
          </c:val>
          <c:smooth val="0"/>
          <c:extLst>
            <c:ext xmlns:c16="http://schemas.microsoft.com/office/drawing/2014/chart" uri="{C3380CC4-5D6E-409C-BE32-E72D297353CC}">
              <c16:uniqueId val="{00000001-6513-414C-A0E9-DAE35861238A}"/>
            </c:ext>
          </c:extLst>
        </c:ser>
        <c:ser>
          <c:idx val="2"/>
          <c:order val="2"/>
          <c:tx>
            <c:strRef>
              <c:f>Sheet1!$J$15:$J$16</c:f>
              <c:strCache>
                <c:ptCount val="2"/>
                <c:pt idx="0">
                  <c:v>COE</c:v>
                </c:pt>
                <c:pt idx="1">
                  <c:v>FY19</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cat>
            <c:strRef>
              <c:f>Sheet1!$G$17:$G$26</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Sheet1!$J$17:$J$26</c:f>
              <c:numCache>
                <c:formatCode>General</c:formatCode>
                <c:ptCount val="10"/>
                <c:pt idx="0">
                  <c:v>14</c:v>
                </c:pt>
                <c:pt idx="1">
                  <c:v>10</c:v>
                </c:pt>
                <c:pt idx="2">
                  <c:v>7</c:v>
                </c:pt>
                <c:pt idx="3">
                  <c:v>16</c:v>
                </c:pt>
                <c:pt idx="4">
                  <c:v>11</c:v>
                </c:pt>
                <c:pt idx="5">
                  <c:v>5</c:v>
                </c:pt>
                <c:pt idx="6">
                  <c:v>14</c:v>
                </c:pt>
                <c:pt idx="7">
                  <c:v>20</c:v>
                </c:pt>
                <c:pt idx="8">
                  <c:v>12</c:v>
                </c:pt>
                <c:pt idx="9">
                  <c:v>12</c:v>
                </c:pt>
              </c:numCache>
            </c:numRef>
          </c:val>
          <c:smooth val="0"/>
          <c:extLst>
            <c:ext xmlns:c16="http://schemas.microsoft.com/office/drawing/2014/chart" uri="{C3380CC4-5D6E-409C-BE32-E72D297353CC}">
              <c16:uniqueId val="{00000002-6513-414C-A0E9-DAE35861238A}"/>
            </c:ext>
          </c:extLst>
        </c:ser>
        <c:ser>
          <c:idx val="3"/>
          <c:order val="3"/>
          <c:tx>
            <c:strRef>
              <c:f>Sheet1!$K$15:$K$16</c:f>
              <c:strCache>
                <c:ptCount val="2"/>
                <c:pt idx="0">
                  <c:v>COE</c:v>
                </c:pt>
                <c:pt idx="1">
                  <c:v>FY20</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cat>
            <c:strRef>
              <c:f>Sheet1!$G$17:$G$26</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Sheet1!$K$17:$K$26</c:f>
              <c:numCache>
                <c:formatCode>General</c:formatCode>
                <c:ptCount val="10"/>
                <c:pt idx="0">
                  <c:v>12</c:v>
                </c:pt>
                <c:pt idx="1">
                  <c:v>12</c:v>
                </c:pt>
                <c:pt idx="2">
                  <c:v>12</c:v>
                </c:pt>
                <c:pt idx="3">
                  <c:v>10</c:v>
                </c:pt>
                <c:pt idx="4">
                  <c:v>9</c:v>
                </c:pt>
                <c:pt idx="5">
                  <c:v>9</c:v>
                </c:pt>
                <c:pt idx="6">
                  <c:v>6</c:v>
                </c:pt>
                <c:pt idx="7">
                  <c:v>22</c:v>
                </c:pt>
                <c:pt idx="8">
                  <c:v>6</c:v>
                </c:pt>
                <c:pt idx="9">
                  <c:v>10</c:v>
                </c:pt>
              </c:numCache>
            </c:numRef>
          </c:val>
          <c:smooth val="0"/>
          <c:extLst>
            <c:ext xmlns:c16="http://schemas.microsoft.com/office/drawing/2014/chart" uri="{C3380CC4-5D6E-409C-BE32-E72D297353CC}">
              <c16:uniqueId val="{00000003-6513-414C-A0E9-DAE35861238A}"/>
            </c:ext>
          </c:extLst>
        </c:ser>
        <c:dLbls>
          <c:showLegendKey val="0"/>
          <c:showVal val="0"/>
          <c:showCatName val="0"/>
          <c:showSerName val="0"/>
          <c:showPercent val="0"/>
          <c:showBubbleSize val="0"/>
        </c:dLbls>
        <c:smooth val="0"/>
        <c:axId val="757726832"/>
        <c:axId val="757724864"/>
      </c:lineChart>
      <c:catAx>
        <c:axId val="757726832"/>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57724864"/>
        <c:crosses val="autoZero"/>
        <c:auto val="1"/>
        <c:lblAlgn val="ctr"/>
        <c:lblOffset val="100"/>
        <c:noMultiLvlLbl val="0"/>
      </c:catAx>
      <c:valAx>
        <c:axId val="75772486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757726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COE April Performance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ControlChart!$I$12</c:f>
              <c:strCache>
                <c:ptCount val="1"/>
                <c:pt idx="0">
                  <c:v>April </c:v>
                </c:pt>
              </c:strCache>
            </c:strRef>
          </c:tx>
          <c:spPr>
            <a:ln w="28575" cap="rnd">
              <a:solidFill>
                <a:schemeClr val="accent1"/>
              </a:solidFill>
              <a:round/>
            </a:ln>
            <a:effectLst/>
          </c:spPr>
          <c:marker>
            <c:symbol val="none"/>
          </c:marker>
          <c:cat>
            <c:strRef>
              <c:f>ControlChart!$H$13:$H$18</c:f>
              <c:strCache>
                <c:ptCount val="6"/>
                <c:pt idx="0">
                  <c:v>FY15</c:v>
                </c:pt>
                <c:pt idx="1">
                  <c:v>FY16</c:v>
                </c:pt>
                <c:pt idx="2">
                  <c:v>FY17</c:v>
                </c:pt>
                <c:pt idx="3">
                  <c:v>FY18</c:v>
                </c:pt>
                <c:pt idx="4">
                  <c:v>FY19</c:v>
                </c:pt>
                <c:pt idx="5">
                  <c:v>FY20</c:v>
                </c:pt>
              </c:strCache>
              <c:extLst/>
            </c:strRef>
          </c:cat>
          <c:val>
            <c:numRef>
              <c:f>ControlChart!$I$13:$I$18</c:f>
              <c:numCache>
                <c:formatCode>General</c:formatCode>
                <c:ptCount val="6"/>
                <c:pt idx="0">
                  <c:v>8</c:v>
                </c:pt>
                <c:pt idx="1">
                  <c:v>7</c:v>
                </c:pt>
                <c:pt idx="2">
                  <c:v>9</c:v>
                </c:pt>
                <c:pt idx="3">
                  <c:v>4</c:v>
                </c:pt>
                <c:pt idx="4">
                  <c:v>12</c:v>
                </c:pt>
                <c:pt idx="5">
                  <c:v>10</c:v>
                </c:pt>
              </c:numCache>
              <c:extLst/>
            </c:numRef>
          </c:val>
          <c:smooth val="0"/>
          <c:extLst>
            <c:ext xmlns:c16="http://schemas.microsoft.com/office/drawing/2014/chart" uri="{C3380CC4-5D6E-409C-BE32-E72D297353CC}">
              <c16:uniqueId val="{00000000-67D0-4506-BDF5-D3289012142B}"/>
            </c:ext>
          </c:extLst>
        </c:ser>
        <c:ser>
          <c:idx val="1"/>
          <c:order val="1"/>
          <c:tx>
            <c:strRef>
              <c:f>ControlChart!$J$12</c:f>
              <c:strCache>
                <c:ptCount val="1"/>
                <c:pt idx="0">
                  <c:v>Average </c:v>
                </c:pt>
              </c:strCache>
            </c:strRef>
          </c:tx>
          <c:spPr>
            <a:ln w="28575" cap="rnd">
              <a:solidFill>
                <a:schemeClr val="accent2"/>
              </a:solidFill>
              <a:round/>
            </a:ln>
            <a:effectLst/>
          </c:spPr>
          <c:marker>
            <c:symbol val="none"/>
          </c:marker>
          <c:cat>
            <c:strRef>
              <c:f>ControlChart!$H$13:$H$18</c:f>
              <c:strCache>
                <c:ptCount val="6"/>
                <c:pt idx="0">
                  <c:v>FY15</c:v>
                </c:pt>
                <c:pt idx="1">
                  <c:v>FY16</c:v>
                </c:pt>
                <c:pt idx="2">
                  <c:v>FY17</c:v>
                </c:pt>
                <c:pt idx="3">
                  <c:v>FY18</c:v>
                </c:pt>
                <c:pt idx="4">
                  <c:v>FY19</c:v>
                </c:pt>
                <c:pt idx="5">
                  <c:v>FY20</c:v>
                </c:pt>
              </c:strCache>
              <c:extLst/>
            </c:strRef>
          </c:cat>
          <c:val>
            <c:numRef>
              <c:f>ControlChart!$J$13:$J$18</c:f>
              <c:numCache>
                <c:formatCode>General</c:formatCode>
                <c:ptCount val="6"/>
                <c:pt idx="0">
                  <c:v>8.4</c:v>
                </c:pt>
                <c:pt idx="1">
                  <c:v>8.4</c:v>
                </c:pt>
                <c:pt idx="2">
                  <c:v>8.4</c:v>
                </c:pt>
                <c:pt idx="3">
                  <c:v>8.4</c:v>
                </c:pt>
                <c:pt idx="4">
                  <c:v>8.4</c:v>
                </c:pt>
                <c:pt idx="5">
                  <c:v>8.4</c:v>
                </c:pt>
              </c:numCache>
              <c:extLst/>
            </c:numRef>
          </c:val>
          <c:smooth val="0"/>
          <c:extLst>
            <c:ext xmlns:c16="http://schemas.microsoft.com/office/drawing/2014/chart" uri="{C3380CC4-5D6E-409C-BE32-E72D297353CC}">
              <c16:uniqueId val="{00000001-67D0-4506-BDF5-D3289012142B}"/>
            </c:ext>
          </c:extLst>
        </c:ser>
        <c:ser>
          <c:idx val="2"/>
          <c:order val="2"/>
          <c:tx>
            <c:strRef>
              <c:f>ControlChart!$K$12</c:f>
              <c:strCache>
                <c:ptCount val="1"/>
                <c:pt idx="0">
                  <c:v>UCL</c:v>
                </c:pt>
              </c:strCache>
            </c:strRef>
          </c:tx>
          <c:spPr>
            <a:ln w="28575" cap="rnd">
              <a:solidFill>
                <a:schemeClr val="accent3"/>
              </a:solidFill>
              <a:round/>
            </a:ln>
            <a:effectLst/>
          </c:spPr>
          <c:marker>
            <c:symbol val="none"/>
          </c:marker>
          <c:cat>
            <c:strRef>
              <c:f>ControlChart!$H$13:$H$18</c:f>
              <c:strCache>
                <c:ptCount val="6"/>
                <c:pt idx="0">
                  <c:v>FY15</c:v>
                </c:pt>
                <c:pt idx="1">
                  <c:v>FY16</c:v>
                </c:pt>
                <c:pt idx="2">
                  <c:v>FY17</c:v>
                </c:pt>
                <c:pt idx="3">
                  <c:v>FY18</c:v>
                </c:pt>
                <c:pt idx="4">
                  <c:v>FY19</c:v>
                </c:pt>
                <c:pt idx="5">
                  <c:v>FY20</c:v>
                </c:pt>
              </c:strCache>
              <c:extLst/>
            </c:strRef>
          </c:cat>
          <c:val>
            <c:numRef>
              <c:f>ControlChart!$K$13:$K$18</c:f>
              <c:numCache>
                <c:formatCode>General</c:formatCode>
                <c:ptCount val="6"/>
                <c:pt idx="0">
                  <c:v>17.54877040918614</c:v>
                </c:pt>
                <c:pt idx="1">
                  <c:v>17.54877040918614</c:v>
                </c:pt>
                <c:pt idx="2">
                  <c:v>17.54877040918614</c:v>
                </c:pt>
                <c:pt idx="3">
                  <c:v>17.54877040918614</c:v>
                </c:pt>
                <c:pt idx="4">
                  <c:v>17.54877040918614</c:v>
                </c:pt>
                <c:pt idx="5">
                  <c:v>17.54877040918614</c:v>
                </c:pt>
              </c:numCache>
              <c:extLst/>
            </c:numRef>
          </c:val>
          <c:smooth val="0"/>
          <c:extLst>
            <c:ext xmlns:c16="http://schemas.microsoft.com/office/drawing/2014/chart" uri="{C3380CC4-5D6E-409C-BE32-E72D297353CC}">
              <c16:uniqueId val="{00000002-67D0-4506-BDF5-D3289012142B}"/>
            </c:ext>
          </c:extLst>
        </c:ser>
        <c:ser>
          <c:idx val="3"/>
          <c:order val="3"/>
          <c:tx>
            <c:strRef>
              <c:f>ControlChart!$L$12</c:f>
              <c:strCache>
                <c:ptCount val="1"/>
                <c:pt idx="0">
                  <c:v>LCL</c:v>
                </c:pt>
              </c:strCache>
            </c:strRef>
          </c:tx>
          <c:spPr>
            <a:ln w="28575" cap="rnd">
              <a:solidFill>
                <a:schemeClr val="accent4"/>
              </a:solidFill>
              <a:round/>
            </a:ln>
            <a:effectLst/>
          </c:spPr>
          <c:marker>
            <c:symbol val="none"/>
          </c:marker>
          <c:cat>
            <c:strRef>
              <c:f>ControlChart!$H$13:$H$18</c:f>
              <c:strCache>
                <c:ptCount val="6"/>
                <c:pt idx="0">
                  <c:v>FY15</c:v>
                </c:pt>
                <c:pt idx="1">
                  <c:v>FY16</c:v>
                </c:pt>
                <c:pt idx="2">
                  <c:v>FY17</c:v>
                </c:pt>
                <c:pt idx="3">
                  <c:v>FY18</c:v>
                </c:pt>
                <c:pt idx="4">
                  <c:v>FY19</c:v>
                </c:pt>
                <c:pt idx="5">
                  <c:v>FY20</c:v>
                </c:pt>
              </c:strCache>
              <c:extLst/>
            </c:strRef>
          </c:cat>
          <c:val>
            <c:numRef>
              <c:f>ControlChart!$L$13:$L$18</c:f>
              <c:numCache>
                <c:formatCode>General</c:formatCode>
                <c:ptCount val="6"/>
                <c:pt idx="0">
                  <c:v>-0.74877040918614135</c:v>
                </c:pt>
                <c:pt idx="1">
                  <c:v>-0.74877040918614135</c:v>
                </c:pt>
                <c:pt idx="2">
                  <c:v>-0.74877040918614135</c:v>
                </c:pt>
                <c:pt idx="3">
                  <c:v>-0.74877040918614135</c:v>
                </c:pt>
                <c:pt idx="4">
                  <c:v>-0.74877040918614135</c:v>
                </c:pt>
                <c:pt idx="5">
                  <c:v>-0.74877040918614135</c:v>
                </c:pt>
              </c:numCache>
              <c:extLst/>
            </c:numRef>
          </c:val>
          <c:smooth val="0"/>
          <c:extLst>
            <c:ext xmlns:c16="http://schemas.microsoft.com/office/drawing/2014/chart" uri="{C3380CC4-5D6E-409C-BE32-E72D297353CC}">
              <c16:uniqueId val="{00000003-67D0-4506-BDF5-D3289012142B}"/>
            </c:ext>
          </c:extLst>
        </c:ser>
        <c:dLbls>
          <c:showLegendKey val="0"/>
          <c:showVal val="0"/>
          <c:showCatName val="0"/>
          <c:showSerName val="0"/>
          <c:showPercent val="0"/>
          <c:showBubbleSize val="0"/>
        </c:dLbls>
        <c:smooth val="0"/>
        <c:axId val="578505328"/>
        <c:axId val="578503032"/>
      </c:lineChart>
      <c:catAx>
        <c:axId val="578505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8503032"/>
        <c:crosses val="autoZero"/>
        <c:auto val="1"/>
        <c:lblAlgn val="ctr"/>
        <c:lblOffset val="100"/>
        <c:noMultiLvlLbl val="0"/>
      </c:catAx>
      <c:valAx>
        <c:axId val="578503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8505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4472C4"/>
      </a:solidFill>
    </a:ln>
    <a:effectLst>
      <a:outerShdw blurRad="50800" dist="38100" dir="13500000" algn="br" rotWithShape="0">
        <a:prstClr val="black">
          <a:alpha val="40000"/>
        </a:prstClr>
      </a:outerShdw>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COE FYTD</a:t>
            </a:r>
            <a:r>
              <a:rPr lang="en-US" baseline="0"/>
              <a:t> Performance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ControlChart!$P$12</c:f>
              <c:strCache>
                <c:ptCount val="1"/>
                <c:pt idx="0">
                  <c:v>YTD-April</c:v>
                </c:pt>
              </c:strCache>
            </c:strRef>
          </c:tx>
          <c:spPr>
            <a:ln w="28575" cap="rnd">
              <a:solidFill>
                <a:schemeClr val="accent1"/>
              </a:solidFill>
              <a:round/>
            </a:ln>
            <a:effectLst/>
          </c:spPr>
          <c:marker>
            <c:symbol val="none"/>
          </c:marker>
          <c:cat>
            <c:strRef>
              <c:f>ControlChart!$O$13:$O$18</c:f>
              <c:strCache>
                <c:ptCount val="6"/>
                <c:pt idx="0">
                  <c:v>FY15</c:v>
                </c:pt>
                <c:pt idx="1">
                  <c:v>FY16</c:v>
                </c:pt>
                <c:pt idx="2">
                  <c:v>FY17</c:v>
                </c:pt>
                <c:pt idx="3">
                  <c:v>FY18</c:v>
                </c:pt>
                <c:pt idx="4">
                  <c:v>FY19</c:v>
                </c:pt>
                <c:pt idx="5">
                  <c:v>FY20</c:v>
                </c:pt>
              </c:strCache>
              <c:extLst/>
            </c:strRef>
          </c:cat>
          <c:val>
            <c:numRef>
              <c:f>ControlChart!$P$13:$P$18</c:f>
              <c:numCache>
                <c:formatCode>General</c:formatCode>
                <c:ptCount val="6"/>
                <c:pt idx="0">
                  <c:v>64</c:v>
                </c:pt>
                <c:pt idx="1">
                  <c:v>77</c:v>
                </c:pt>
                <c:pt idx="2">
                  <c:v>108</c:v>
                </c:pt>
                <c:pt idx="3">
                  <c:v>96</c:v>
                </c:pt>
                <c:pt idx="4">
                  <c:v>121</c:v>
                </c:pt>
                <c:pt idx="5">
                  <c:v>108</c:v>
                </c:pt>
              </c:numCache>
              <c:extLst/>
            </c:numRef>
          </c:val>
          <c:smooth val="0"/>
          <c:extLst>
            <c:ext xmlns:c16="http://schemas.microsoft.com/office/drawing/2014/chart" uri="{C3380CC4-5D6E-409C-BE32-E72D297353CC}">
              <c16:uniqueId val="{00000000-083A-4DF8-A3FF-C93389233E54}"/>
            </c:ext>
          </c:extLst>
        </c:ser>
        <c:ser>
          <c:idx val="1"/>
          <c:order val="1"/>
          <c:tx>
            <c:strRef>
              <c:f>ControlChart!$Q$12</c:f>
              <c:strCache>
                <c:ptCount val="1"/>
                <c:pt idx="0">
                  <c:v>Average</c:v>
                </c:pt>
              </c:strCache>
            </c:strRef>
          </c:tx>
          <c:spPr>
            <a:ln w="28575" cap="rnd">
              <a:solidFill>
                <a:schemeClr val="accent2"/>
              </a:solidFill>
              <a:round/>
            </a:ln>
            <a:effectLst/>
          </c:spPr>
          <c:marker>
            <c:symbol val="none"/>
          </c:marker>
          <c:cat>
            <c:strRef>
              <c:f>ControlChart!$O$13:$O$18</c:f>
              <c:strCache>
                <c:ptCount val="6"/>
                <c:pt idx="0">
                  <c:v>FY15</c:v>
                </c:pt>
                <c:pt idx="1">
                  <c:v>FY16</c:v>
                </c:pt>
                <c:pt idx="2">
                  <c:v>FY17</c:v>
                </c:pt>
                <c:pt idx="3">
                  <c:v>FY18</c:v>
                </c:pt>
                <c:pt idx="4">
                  <c:v>FY19</c:v>
                </c:pt>
                <c:pt idx="5">
                  <c:v>FY20</c:v>
                </c:pt>
              </c:strCache>
              <c:extLst/>
            </c:strRef>
          </c:cat>
          <c:val>
            <c:numRef>
              <c:f>ControlChart!$Q$13:$Q$18</c:f>
              <c:numCache>
                <c:formatCode>General</c:formatCode>
                <c:ptCount val="6"/>
                <c:pt idx="0">
                  <c:v>102</c:v>
                </c:pt>
                <c:pt idx="1">
                  <c:v>102</c:v>
                </c:pt>
                <c:pt idx="2">
                  <c:v>102</c:v>
                </c:pt>
                <c:pt idx="3">
                  <c:v>102</c:v>
                </c:pt>
                <c:pt idx="4">
                  <c:v>102</c:v>
                </c:pt>
                <c:pt idx="5">
                  <c:v>102</c:v>
                </c:pt>
              </c:numCache>
              <c:extLst/>
            </c:numRef>
          </c:val>
          <c:smooth val="0"/>
          <c:extLst>
            <c:ext xmlns:c16="http://schemas.microsoft.com/office/drawing/2014/chart" uri="{C3380CC4-5D6E-409C-BE32-E72D297353CC}">
              <c16:uniqueId val="{00000001-083A-4DF8-A3FF-C93389233E54}"/>
            </c:ext>
          </c:extLst>
        </c:ser>
        <c:ser>
          <c:idx val="2"/>
          <c:order val="2"/>
          <c:tx>
            <c:strRef>
              <c:f>ControlChart!$R$12</c:f>
              <c:strCache>
                <c:ptCount val="1"/>
                <c:pt idx="0">
                  <c:v>UCL</c:v>
                </c:pt>
              </c:strCache>
            </c:strRef>
          </c:tx>
          <c:spPr>
            <a:ln w="28575" cap="rnd">
              <a:solidFill>
                <a:schemeClr val="accent3"/>
              </a:solidFill>
              <a:round/>
            </a:ln>
            <a:effectLst/>
          </c:spPr>
          <c:marker>
            <c:symbol val="none"/>
          </c:marker>
          <c:cat>
            <c:strRef>
              <c:f>ControlChart!$O$13:$O$18</c:f>
              <c:strCache>
                <c:ptCount val="6"/>
                <c:pt idx="0">
                  <c:v>FY15</c:v>
                </c:pt>
                <c:pt idx="1">
                  <c:v>FY16</c:v>
                </c:pt>
                <c:pt idx="2">
                  <c:v>FY17</c:v>
                </c:pt>
                <c:pt idx="3">
                  <c:v>FY18</c:v>
                </c:pt>
                <c:pt idx="4">
                  <c:v>FY19</c:v>
                </c:pt>
                <c:pt idx="5">
                  <c:v>FY20</c:v>
                </c:pt>
              </c:strCache>
              <c:extLst/>
            </c:strRef>
          </c:cat>
          <c:val>
            <c:numRef>
              <c:f>ControlChart!$R$13:$R$18</c:f>
              <c:numCache>
                <c:formatCode>General</c:formatCode>
                <c:ptCount val="6"/>
                <c:pt idx="0">
                  <c:v>151.61350622562367</c:v>
                </c:pt>
                <c:pt idx="1">
                  <c:v>151.61350622562367</c:v>
                </c:pt>
                <c:pt idx="2">
                  <c:v>151.61350622562367</c:v>
                </c:pt>
                <c:pt idx="3">
                  <c:v>151.61350622562367</c:v>
                </c:pt>
                <c:pt idx="4">
                  <c:v>151.61350622562367</c:v>
                </c:pt>
                <c:pt idx="5">
                  <c:v>151.61350622562367</c:v>
                </c:pt>
              </c:numCache>
              <c:extLst/>
            </c:numRef>
          </c:val>
          <c:smooth val="0"/>
          <c:extLst>
            <c:ext xmlns:c16="http://schemas.microsoft.com/office/drawing/2014/chart" uri="{C3380CC4-5D6E-409C-BE32-E72D297353CC}">
              <c16:uniqueId val="{00000002-083A-4DF8-A3FF-C93389233E54}"/>
            </c:ext>
          </c:extLst>
        </c:ser>
        <c:ser>
          <c:idx val="3"/>
          <c:order val="3"/>
          <c:tx>
            <c:strRef>
              <c:f>ControlChart!$S$12</c:f>
              <c:strCache>
                <c:ptCount val="1"/>
                <c:pt idx="0">
                  <c:v>LCL</c:v>
                </c:pt>
              </c:strCache>
            </c:strRef>
          </c:tx>
          <c:spPr>
            <a:ln w="28575" cap="rnd">
              <a:solidFill>
                <a:schemeClr val="accent4"/>
              </a:solidFill>
              <a:round/>
            </a:ln>
            <a:effectLst/>
          </c:spPr>
          <c:marker>
            <c:symbol val="none"/>
          </c:marker>
          <c:cat>
            <c:strRef>
              <c:f>ControlChart!$O$13:$O$18</c:f>
              <c:strCache>
                <c:ptCount val="6"/>
                <c:pt idx="0">
                  <c:v>FY15</c:v>
                </c:pt>
                <c:pt idx="1">
                  <c:v>FY16</c:v>
                </c:pt>
                <c:pt idx="2">
                  <c:v>FY17</c:v>
                </c:pt>
                <c:pt idx="3">
                  <c:v>FY18</c:v>
                </c:pt>
                <c:pt idx="4">
                  <c:v>FY19</c:v>
                </c:pt>
                <c:pt idx="5">
                  <c:v>FY20</c:v>
                </c:pt>
              </c:strCache>
              <c:extLst/>
            </c:strRef>
          </c:cat>
          <c:val>
            <c:numRef>
              <c:f>ControlChart!$S$13:$S$18</c:f>
              <c:numCache>
                <c:formatCode>General</c:formatCode>
                <c:ptCount val="6"/>
                <c:pt idx="0">
                  <c:v>52.386493774376319</c:v>
                </c:pt>
                <c:pt idx="1">
                  <c:v>52.386493774376319</c:v>
                </c:pt>
                <c:pt idx="2">
                  <c:v>52.386493774376319</c:v>
                </c:pt>
                <c:pt idx="3">
                  <c:v>52.386493774376319</c:v>
                </c:pt>
                <c:pt idx="4">
                  <c:v>52.386493774376319</c:v>
                </c:pt>
                <c:pt idx="5">
                  <c:v>52.386493774376319</c:v>
                </c:pt>
              </c:numCache>
              <c:extLst/>
            </c:numRef>
          </c:val>
          <c:smooth val="0"/>
          <c:extLst>
            <c:ext xmlns:c16="http://schemas.microsoft.com/office/drawing/2014/chart" uri="{C3380CC4-5D6E-409C-BE32-E72D297353CC}">
              <c16:uniqueId val="{00000003-083A-4DF8-A3FF-C93389233E54}"/>
            </c:ext>
          </c:extLst>
        </c:ser>
        <c:dLbls>
          <c:showLegendKey val="0"/>
          <c:showVal val="0"/>
          <c:showCatName val="0"/>
          <c:showSerName val="0"/>
          <c:showPercent val="0"/>
          <c:showBubbleSize val="0"/>
        </c:dLbls>
        <c:smooth val="0"/>
        <c:axId val="593687968"/>
        <c:axId val="593689280"/>
      </c:lineChart>
      <c:catAx>
        <c:axId val="593687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3689280"/>
        <c:crosses val="autoZero"/>
        <c:auto val="1"/>
        <c:lblAlgn val="ctr"/>
        <c:lblOffset val="100"/>
        <c:noMultiLvlLbl val="0"/>
      </c:catAx>
      <c:valAx>
        <c:axId val="593689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3687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4472C4"/>
      </a:solidFill>
    </a:ln>
    <a:effectLst>
      <a:outerShdw blurRad="50800" dist="38100" dir="13500000" algn="br" rotWithShape="0">
        <a:prstClr val="black">
          <a:alpha val="40000"/>
        </a:prstClr>
      </a:outerShdw>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dirty="0"/>
              <a:t>Patent filed</a:t>
            </a:r>
          </a:p>
          <a:p>
            <a:pPr>
              <a:defRPr/>
            </a:pPr>
            <a:r>
              <a:rPr lang="en-US" dirty="0"/>
              <a:t>Fy19ytd: 132; fy20ytd: 126</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Sheet5!$H$16</c:f>
              <c:strCache>
                <c:ptCount val="1"/>
                <c:pt idx="0">
                  <c:v>FY19</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Sheet5!$G$17:$G$26</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Sheet5!$H$17:$H$26</c:f>
              <c:numCache>
                <c:formatCode>General</c:formatCode>
                <c:ptCount val="10"/>
                <c:pt idx="0">
                  <c:v>12</c:v>
                </c:pt>
                <c:pt idx="1">
                  <c:v>29</c:v>
                </c:pt>
                <c:pt idx="2">
                  <c:v>9</c:v>
                </c:pt>
                <c:pt idx="3">
                  <c:v>21</c:v>
                </c:pt>
                <c:pt idx="4">
                  <c:v>6</c:v>
                </c:pt>
                <c:pt idx="5">
                  <c:v>7</c:v>
                </c:pt>
                <c:pt idx="6">
                  <c:v>10</c:v>
                </c:pt>
                <c:pt idx="7">
                  <c:v>20</c:v>
                </c:pt>
                <c:pt idx="8">
                  <c:v>6</c:v>
                </c:pt>
                <c:pt idx="9">
                  <c:v>12</c:v>
                </c:pt>
              </c:numCache>
            </c:numRef>
          </c:val>
          <c:extLst>
            <c:ext xmlns:c16="http://schemas.microsoft.com/office/drawing/2014/chart" uri="{C3380CC4-5D6E-409C-BE32-E72D297353CC}">
              <c16:uniqueId val="{00000000-DA4B-4F81-B714-223322D35013}"/>
            </c:ext>
          </c:extLst>
        </c:ser>
        <c:ser>
          <c:idx val="1"/>
          <c:order val="1"/>
          <c:tx>
            <c:strRef>
              <c:f>Sheet5!$I$16</c:f>
              <c:strCache>
                <c:ptCount val="1"/>
                <c:pt idx="0">
                  <c:v>FY20</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Sheet5!$G$17:$G$26</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Sheet5!$I$17:$I$26</c:f>
              <c:numCache>
                <c:formatCode>General</c:formatCode>
                <c:ptCount val="10"/>
                <c:pt idx="0">
                  <c:v>16</c:v>
                </c:pt>
                <c:pt idx="1">
                  <c:v>15</c:v>
                </c:pt>
                <c:pt idx="2">
                  <c:v>14</c:v>
                </c:pt>
                <c:pt idx="3">
                  <c:v>14</c:v>
                </c:pt>
                <c:pt idx="4">
                  <c:v>11</c:v>
                </c:pt>
                <c:pt idx="5">
                  <c:v>10</c:v>
                </c:pt>
                <c:pt idx="6">
                  <c:v>15</c:v>
                </c:pt>
                <c:pt idx="7">
                  <c:v>8</c:v>
                </c:pt>
                <c:pt idx="8">
                  <c:v>14</c:v>
                </c:pt>
                <c:pt idx="9">
                  <c:v>9</c:v>
                </c:pt>
              </c:numCache>
            </c:numRef>
          </c:val>
          <c:extLst>
            <c:ext xmlns:c16="http://schemas.microsoft.com/office/drawing/2014/chart" uri="{C3380CC4-5D6E-409C-BE32-E72D297353CC}">
              <c16:uniqueId val="{00000001-DA4B-4F81-B714-223322D35013}"/>
            </c:ext>
          </c:extLst>
        </c:ser>
        <c:dLbls>
          <c:dLblPos val="outEnd"/>
          <c:showLegendKey val="0"/>
          <c:showVal val="1"/>
          <c:showCatName val="0"/>
          <c:showSerName val="0"/>
          <c:showPercent val="0"/>
          <c:showBubbleSize val="0"/>
        </c:dLbls>
        <c:gapWidth val="444"/>
        <c:overlap val="-90"/>
        <c:axId val="762204560"/>
        <c:axId val="762209152"/>
      </c:barChart>
      <c:catAx>
        <c:axId val="7622045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762209152"/>
        <c:crosses val="autoZero"/>
        <c:auto val="1"/>
        <c:lblAlgn val="ctr"/>
        <c:lblOffset val="100"/>
        <c:noMultiLvlLbl val="0"/>
      </c:catAx>
      <c:valAx>
        <c:axId val="762209152"/>
        <c:scaling>
          <c:orientation val="minMax"/>
        </c:scaling>
        <c:delete val="1"/>
        <c:axPos val="l"/>
        <c:numFmt formatCode="General" sourceLinked="1"/>
        <c:majorTickMark val="none"/>
        <c:minorTickMark val="none"/>
        <c:tickLblPos val="nextTo"/>
        <c:crossAx val="7622045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4472C4"/>
      </a:solidFill>
    </a:ln>
    <a:effectLst>
      <a:outerShdw blurRad="50800" dist="38100" dir="13500000" algn="br" rotWithShape="0">
        <a:prstClr val="black">
          <a:alpha val="40000"/>
        </a:prstClr>
      </a:outerShdw>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a:t>patent type</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Sheet5!$H$29</c:f>
              <c:strCache>
                <c:ptCount val="1"/>
                <c:pt idx="0">
                  <c:v>FY19 YTD</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Sheet5!$G$30:$G$35</c:f>
              <c:strCache>
                <c:ptCount val="6"/>
                <c:pt idx="0">
                  <c:v>Continuation Application</c:v>
                </c:pt>
                <c:pt idx="1">
                  <c:v>Continuation-in-Part</c:v>
                </c:pt>
                <c:pt idx="2">
                  <c:v>Divisional</c:v>
                </c:pt>
                <c:pt idx="3">
                  <c:v>PCT</c:v>
                </c:pt>
                <c:pt idx="4">
                  <c:v>Provisional</c:v>
                </c:pt>
                <c:pt idx="5">
                  <c:v>Utility</c:v>
                </c:pt>
              </c:strCache>
            </c:strRef>
          </c:cat>
          <c:val>
            <c:numRef>
              <c:f>Sheet5!$H$30:$H$35</c:f>
              <c:numCache>
                <c:formatCode>General</c:formatCode>
                <c:ptCount val="6"/>
                <c:pt idx="0">
                  <c:v>9</c:v>
                </c:pt>
                <c:pt idx="2">
                  <c:v>5</c:v>
                </c:pt>
                <c:pt idx="3">
                  <c:v>48</c:v>
                </c:pt>
                <c:pt idx="4">
                  <c:v>48</c:v>
                </c:pt>
                <c:pt idx="5">
                  <c:v>22</c:v>
                </c:pt>
              </c:numCache>
            </c:numRef>
          </c:val>
          <c:extLst>
            <c:ext xmlns:c16="http://schemas.microsoft.com/office/drawing/2014/chart" uri="{C3380CC4-5D6E-409C-BE32-E72D297353CC}">
              <c16:uniqueId val="{00000000-CA52-4F3C-A45A-0E891DAC6C0C}"/>
            </c:ext>
          </c:extLst>
        </c:ser>
        <c:ser>
          <c:idx val="1"/>
          <c:order val="1"/>
          <c:tx>
            <c:strRef>
              <c:f>Sheet5!$I$29</c:f>
              <c:strCache>
                <c:ptCount val="1"/>
                <c:pt idx="0">
                  <c:v>FY20 YTD</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Sheet5!$G$30:$G$35</c:f>
              <c:strCache>
                <c:ptCount val="6"/>
                <c:pt idx="0">
                  <c:v>Continuation Application</c:v>
                </c:pt>
                <c:pt idx="1">
                  <c:v>Continuation-in-Part</c:v>
                </c:pt>
                <c:pt idx="2">
                  <c:v>Divisional</c:v>
                </c:pt>
                <c:pt idx="3">
                  <c:v>PCT</c:v>
                </c:pt>
                <c:pt idx="4">
                  <c:v>Provisional</c:v>
                </c:pt>
                <c:pt idx="5">
                  <c:v>Utility</c:v>
                </c:pt>
              </c:strCache>
            </c:strRef>
          </c:cat>
          <c:val>
            <c:numRef>
              <c:f>Sheet5!$I$30:$I$35</c:f>
              <c:numCache>
                <c:formatCode>General</c:formatCode>
                <c:ptCount val="6"/>
                <c:pt idx="0">
                  <c:v>7</c:v>
                </c:pt>
                <c:pt idx="1">
                  <c:v>2</c:v>
                </c:pt>
                <c:pt idx="2">
                  <c:v>2</c:v>
                </c:pt>
                <c:pt idx="3">
                  <c:v>38</c:v>
                </c:pt>
                <c:pt idx="4">
                  <c:v>64</c:v>
                </c:pt>
                <c:pt idx="5">
                  <c:v>13</c:v>
                </c:pt>
              </c:numCache>
            </c:numRef>
          </c:val>
          <c:extLst>
            <c:ext xmlns:c16="http://schemas.microsoft.com/office/drawing/2014/chart" uri="{C3380CC4-5D6E-409C-BE32-E72D297353CC}">
              <c16:uniqueId val="{00000001-CA52-4F3C-A45A-0E891DAC6C0C}"/>
            </c:ext>
          </c:extLst>
        </c:ser>
        <c:dLbls>
          <c:showLegendKey val="0"/>
          <c:showVal val="0"/>
          <c:showCatName val="0"/>
          <c:showSerName val="0"/>
          <c:showPercent val="0"/>
          <c:showBubbleSize val="0"/>
        </c:dLbls>
        <c:gapWidth val="326"/>
        <c:overlap val="-58"/>
        <c:axId val="699080880"/>
        <c:axId val="699077600"/>
      </c:barChart>
      <c:catAx>
        <c:axId val="699080880"/>
        <c:scaling>
          <c:orientation val="maxMin"/>
        </c:scaling>
        <c:delete val="0"/>
        <c:axPos val="l"/>
        <c:numFmt formatCode="General" sourceLinked="1"/>
        <c:majorTickMark val="none"/>
        <c:minorTickMark val="none"/>
        <c:tickLblPos val="nextTo"/>
        <c:spPr>
          <a:noFill/>
          <a:ln w="19050" cap="flat" cmpd="sng" algn="ctr">
            <a:solidFill>
              <a:schemeClr val="tx1">
                <a:lumMod val="15000"/>
                <a:lumOff val="85000"/>
              </a:schemeClr>
            </a:solidFill>
            <a:round/>
            <a:headEnd type="none" w="sm" len="sm"/>
            <a:tailEnd type="none" w="sm" len="sm"/>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99077600"/>
        <c:crosses val="autoZero"/>
        <c:auto val="1"/>
        <c:lblAlgn val="ctr"/>
        <c:lblOffset val="100"/>
        <c:noMultiLvlLbl val="0"/>
      </c:catAx>
      <c:valAx>
        <c:axId val="699077600"/>
        <c:scaling>
          <c:orientation val="minMax"/>
        </c:scaling>
        <c:delete val="1"/>
        <c:axPos val="t"/>
        <c:majorGridlines>
          <c:spPr>
            <a:ln w="9525" cap="flat" cmpd="sng" algn="ctr">
              <a:gradFill>
                <a:gsLst>
                  <a:gs pos="99000">
                    <a:schemeClr val="tx1">
                      <a:lumMod val="25000"/>
                      <a:lumOff val="75000"/>
                    </a:schemeClr>
                  </a:gs>
                  <a:gs pos="0">
                    <a:schemeClr val="tx1">
                      <a:lumMod val="15000"/>
                      <a:lumOff val="85000"/>
                    </a:schemeClr>
                  </a:gs>
                </a:gsLst>
                <a:lin ang="5400000" scaled="0"/>
              </a:gradFill>
              <a:round/>
            </a:ln>
            <a:effectLst/>
          </c:spPr>
        </c:majorGridlines>
        <c:numFmt formatCode="General" sourceLinked="1"/>
        <c:majorTickMark val="none"/>
        <c:minorTickMark val="none"/>
        <c:tickLblPos val="nextTo"/>
        <c:crossAx val="699080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rgbClr val="4472C4"/>
      </a:solidFill>
    </a:ln>
    <a:effectLst>
      <a:outerShdw blurRad="50800" dist="38100" dir="13500000" algn="br" rotWithShape="0">
        <a:prstClr val="black">
          <a:alpha val="40000"/>
        </a:prstClr>
      </a:outerShdw>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2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9050" cap="flat" cmpd="sng" algn="ctr">
        <a:solidFill>
          <a:schemeClr val="tx1">
            <a:lumMod val="15000"/>
            <a:lumOff val="8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99000">
              <a:schemeClr val="tx1">
                <a:lumMod val="25000"/>
                <a:lumOff val="75000"/>
              </a:schemeClr>
            </a:gs>
            <a:gs pos="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15000"/>
                <a:lumOff val="85000"/>
              </a:schemeClr>
            </a:gs>
            <a:gs pos="0">
              <a:schemeClr val="tx1">
                <a:lumMod val="5000"/>
                <a:lumOff val="9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737F4F-CF06-4170-BDA7-3D3225D3F4CE}" type="datetimeFigureOut">
              <a:rPr lang="en-US" smtClean="0"/>
              <a:t>5/18/20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5BA430-C875-4A71-8EF0-B51423B7D2C1}" type="slidenum">
              <a:rPr lang="en-US" smtClean="0"/>
              <a:t>‹#›</a:t>
            </a:fld>
            <a:endParaRPr lang="en-US" dirty="0"/>
          </a:p>
        </p:txBody>
      </p:sp>
    </p:spTree>
    <p:extLst>
      <p:ext uri="{BB962C8B-B14F-4D97-AF65-F5344CB8AC3E}">
        <p14:creationId xmlns:p14="http://schemas.microsoft.com/office/powerpoint/2010/main" val="286254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72083">
              <a:defRPr/>
            </a:pPr>
            <a:fld id="{965E5723-67C5-48FA-9896-9631DBFD729A}" type="slidenum">
              <a:rPr lang="en-US">
                <a:solidFill>
                  <a:prstClr val="black"/>
                </a:solidFill>
                <a:latin typeface="Calibri" panose="020F0502020204030204"/>
              </a:rPr>
              <a:pPr defTabSz="972083">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65868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E5723-67C5-48FA-9896-9631DBFD729A}" type="slidenum">
              <a:rPr lang="en-US" smtClean="0"/>
              <a:t>3</a:t>
            </a:fld>
            <a:endParaRPr lang="en-US" dirty="0"/>
          </a:p>
        </p:txBody>
      </p:sp>
    </p:spTree>
    <p:extLst>
      <p:ext uri="{BB962C8B-B14F-4D97-AF65-F5344CB8AC3E}">
        <p14:creationId xmlns:p14="http://schemas.microsoft.com/office/powerpoint/2010/main" val="1612695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E5723-67C5-48FA-9896-9631DBFD729A}" type="slidenum">
              <a:rPr lang="en-US" smtClean="0"/>
              <a:t>4</a:t>
            </a:fld>
            <a:endParaRPr lang="en-US" dirty="0"/>
          </a:p>
        </p:txBody>
      </p:sp>
    </p:spTree>
    <p:extLst>
      <p:ext uri="{BB962C8B-B14F-4D97-AF65-F5344CB8AC3E}">
        <p14:creationId xmlns:p14="http://schemas.microsoft.com/office/powerpoint/2010/main" val="216307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E5723-67C5-48FA-9896-9631DBFD729A}" type="slidenum">
              <a:rPr lang="en-US" smtClean="0"/>
              <a:t>5</a:t>
            </a:fld>
            <a:endParaRPr lang="en-US" dirty="0"/>
          </a:p>
        </p:txBody>
      </p:sp>
    </p:spTree>
    <p:extLst>
      <p:ext uri="{BB962C8B-B14F-4D97-AF65-F5344CB8AC3E}">
        <p14:creationId xmlns:p14="http://schemas.microsoft.com/office/powerpoint/2010/main" val="1813525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E5723-67C5-48FA-9896-9631DBFD729A}" type="slidenum">
              <a:rPr lang="en-US" smtClean="0"/>
              <a:t>7</a:t>
            </a:fld>
            <a:endParaRPr lang="en-US" dirty="0"/>
          </a:p>
        </p:txBody>
      </p:sp>
    </p:spTree>
    <p:extLst>
      <p:ext uri="{BB962C8B-B14F-4D97-AF65-F5344CB8AC3E}">
        <p14:creationId xmlns:p14="http://schemas.microsoft.com/office/powerpoint/2010/main" val="272448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1FAF49-2EE9-488C-9EFD-09BD21E90DC2}" type="datetimeFigureOut">
              <a:rPr lang="en-US" smtClean="0"/>
              <a:t>5/18/20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3635786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1FAF49-2EE9-488C-9EFD-09BD21E90DC2}" type="datetimeFigureOut">
              <a:rPr lang="en-US" smtClean="0"/>
              <a:t>5/18/20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94975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1FAF49-2EE9-488C-9EFD-09BD21E90DC2}" type="datetimeFigureOut">
              <a:rPr lang="en-US" smtClean="0"/>
              <a:t>5/18/20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2013792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0" t="82810" r="70" b="7076"/>
          <a:stretch/>
        </p:blipFill>
        <p:spPr>
          <a:xfrm>
            <a:off x="0" y="5913690"/>
            <a:ext cx="12192000" cy="952856"/>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8014" y="6124945"/>
            <a:ext cx="3684327" cy="527957"/>
          </a:xfrm>
          <a:prstGeom prst="rect">
            <a:avLst/>
          </a:prstGeom>
        </p:spPr>
      </p:pic>
      <p:sp>
        <p:nvSpPr>
          <p:cNvPr id="3" name="TextBox 2"/>
          <p:cNvSpPr txBox="1"/>
          <p:nvPr userDrawn="1"/>
        </p:nvSpPr>
        <p:spPr>
          <a:xfrm>
            <a:off x="5669280" y="6209213"/>
            <a:ext cx="853440" cy="307777"/>
          </a:xfrm>
          <a:prstGeom prst="rect">
            <a:avLst/>
          </a:prstGeom>
          <a:noFill/>
        </p:spPr>
        <p:txBody>
          <a:bodyPr wrap="square" rtlCol="0">
            <a:spAutoFit/>
          </a:bodyPr>
          <a:lstStyle/>
          <a:p>
            <a:pPr algn="ctr"/>
            <a:fld id="{230BDD55-9A30-4E7B-B188-953E6CBF29F9}" type="slidenum">
              <a:rPr lang="en-US" sz="1400" smtClean="0">
                <a:solidFill>
                  <a:schemeClr val="bg1"/>
                </a:solidFill>
                <a:latin typeface="Arial" panose="020B0604020202020204" pitchFamily="34" charset="0"/>
                <a:cs typeface="Arial" panose="020B0604020202020204" pitchFamily="34" charset="0"/>
              </a:rPr>
              <a:pPr algn="ctr"/>
              <a:t>‹#›</a:t>
            </a:fld>
            <a:endParaRPr lang="en-US"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6449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descr="add specific description" title="add specific title"/>
          <p:cNvSpPr>
            <a:spLocks noGrp="1"/>
          </p:cNvSpPr>
          <p:nvPr>
            <p:ph idx="13"/>
          </p:nvPr>
        </p:nvSpPr>
        <p:spPr>
          <a:xfrm>
            <a:off x="995907" y="1830388"/>
            <a:ext cx="109728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Fourth level</a:t>
            </a:r>
          </a:p>
        </p:txBody>
      </p:sp>
      <p:sp>
        <p:nvSpPr>
          <p:cNvPr id="13" name="Content Placeholder 2" descr="add specific description" title="add specific title"/>
          <p:cNvSpPr>
            <a:spLocks noGrp="1"/>
          </p:cNvSpPr>
          <p:nvPr>
            <p:ph idx="15" hasCustomPrompt="1"/>
          </p:nvPr>
        </p:nvSpPr>
        <p:spPr>
          <a:xfrm>
            <a:off x="7431851" y="229810"/>
            <a:ext cx="4522941"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4" name="Content Placeholder 2" descr="add specific description" title="add specific title"/>
          <p:cNvSpPr>
            <a:spLocks noGrp="1"/>
          </p:cNvSpPr>
          <p:nvPr>
            <p:ph idx="16" hasCustomPrompt="1"/>
          </p:nvPr>
        </p:nvSpPr>
        <p:spPr>
          <a:xfrm>
            <a:off x="5753853" y="1052952"/>
            <a:ext cx="6190428"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11" name="Title Placeholder 11"/>
          <p:cNvSpPr>
            <a:spLocks noGrp="1"/>
          </p:cNvSpPr>
          <p:nvPr>
            <p:ph type="title"/>
          </p:nvPr>
        </p:nvSpPr>
        <p:spPr>
          <a:xfrm>
            <a:off x="409223" y="1208107"/>
            <a:ext cx="5574581"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108904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descr="add specific description" title="add specific title"/>
          <p:cNvSpPr>
            <a:spLocks noGrp="1"/>
          </p:cNvSpPr>
          <p:nvPr>
            <p:ph idx="16" hasCustomPrompt="1"/>
          </p:nvPr>
        </p:nvSpPr>
        <p:spPr>
          <a:xfrm>
            <a:off x="869009" y="1734522"/>
            <a:ext cx="9592027"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 BIG PHRASE</a:t>
            </a:r>
            <a:br>
              <a:rPr lang="en-US" dirty="0"/>
            </a:br>
            <a:r>
              <a:rPr lang="en-US" dirty="0"/>
              <a:t>SLIDE</a:t>
            </a:r>
          </a:p>
        </p:txBody>
      </p:sp>
      <p:sp>
        <p:nvSpPr>
          <p:cNvPr id="11" name="Content Placeholder 2" descr="add specific description" title="add specific title"/>
          <p:cNvSpPr>
            <a:spLocks noGrp="1"/>
          </p:cNvSpPr>
          <p:nvPr>
            <p:ph idx="15" hasCustomPrompt="1"/>
          </p:nvPr>
        </p:nvSpPr>
        <p:spPr>
          <a:xfrm>
            <a:off x="7431851" y="229810"/>
            <a:ext cx="4522941"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4" name="Title Placeholder 11"/>
          <p:cNvSpPr>
            <a:spLocks noGrp="1"/>
          </p:cNvSpPr>
          <p:nvPr>
            <p:ph type="title"/>
          </p:nvPr>
        </p:nvSpPr>
        <p:spPr>
          <a:xfrm>
            <a:off x="409223" y="1208107"/>
            <a:ext cx="5574581"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2262668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763857"/>
            <a:ext cx="12192000" cy="6094144"/>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rgbClr val="BB0000"/>
              </a:solidFill>
            </a:endParaRPr>
          </a:p>
        </p:txBody>
      </p:sp>
      <p:sp>
        <p:nvSpPr>
          <p:cNvPr id="8" name="Content Placeholder 2" descr="add specific description" title="add specific title"/>
          <p:cNvSpPr>
            <a:spLocks noGrp="1"/>
          </p:cNvSpPr>
          <p:nvPr>
            <p:ph idx="15" hasCustomPrompt="1"/>
          </p:nvPr>
        </p:nvSpPr>
        <p:spPr>
          <a:xfrm>
            <a:off x="7431851" y="242139"/>
            <a:ext cx="4522941"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9" name="Content Placeholder 2" descr="add specific description" title="add specific title"/>
          <p:cNvSpPr>
            <a:spLocks noGrp="1"/>
          </p:cNvSpPr>
          <p:nvPr>
            <p:ph idx="16" hasCustomPrompt="1"/>
          </p:nvPr>
        </p:nvSpPr>
        <p:spPr>
          <a:xfrm>
            <a:off x="869009" y="1734522"/>
            <a:ext cx="9592027" cy="4417350"/>
          </a:xfrm>
          <a:prstGeom prst="rect">
            <a:avLst/>
          </a:prstGeom>
          <a:ln>
            <a:solidFill>
              <a:srgbClr val="BB0000"/>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BIG WORD</a:t>
            </a:r>
          </a:p>
          <a:p>
            <a:pPr lvl="0"/>
            <a:r>
              <a:rPr lang="en-US" dirty="0"/>
              <a:t>BIG PHRASE</a:t>
            </a:r>
            <a:br>
              <a:rPr lang="en-US" dirty="0"/>
            </a:br>
            <a:r>
              <a:rPr lang="en-US" dirty="0"/>
              <a:t>SLIDE</a:t>
            </a:r>
          </a:p>
        </p:txBody>
      </p:sp>
      <p:sp>
        <p:nvSpPr>
          <p:cNvPr id="5" name="Title Placeholder 11"/>
          <p:cNvSpPr>
            <a:spLocks noGrp="1"/>
          </p:cNvSpPr>
          <p:nvPr>
            <p:ph type="title"/>
          </p:nvPr>
        </p:nvSpPr>
        <p:spPr>
          <a:xfrm>
            <a:off x="409223" y="1208107"/>
            <a:ext cx="5574581"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2565065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descr="add specific descripton" title="add specific title"/>
          <p:cNvSpPr>
            <a:spLocks noGrp="1"/>
          </p:cNvSpPr>
          <p:nvPr>
            <p:ph idx="15" hasCustomPrompt="1"/>
          </p:nvPr>
        </p:nvSpPr>
        <p:spPr>
          <a:xfrm>
            <a:off x="7431851" y="229810"/>
            <a:ext cx="4522941"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descr="add specific description" title="add specific title"/>
          <p:cNvSpPr>
            <a:spLocks noGrp="1"/>
          </p:cNvSpPr>
          <p:nvPr>
            <p:ph idx="17" hasCustomPrompt="1"/>
          </p:nvPr>
        </p:nvSpPr>
        <p:spPr>
          <a:xfrm>
            <a:off x="6508014" y="5372666"/>
            <a:ext cx="4522941"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a:solidFill>
                  <a:schemeClr val="tx1">
                    <a:lumMod val="75000"/>
                    <a:lumOff val="25000"/>
                  </a:schemeClr>
                </a:solidFill>
                <a:cs typeface="Arial"/>
              </a:rPr>
              <a:t>– </a:t>
            </a:r>
            <a:r>
              <a:rPr lang="en-US" sz="2400" dirty="0" err="1">
                <a:solidFill>
                  <a:schemeClr val="tx1">
                    <a:lumMod val="75000"/>
                    <a:lumOff val="25000"/>
                  </a:schemeClr>
                </a:solidFill>
                <a:cs typeface="Arial"/>
              </a:rPr>
              <a:t>Firstandlast</a:t>
            </a:r>
            <a:r>
              <a:rPr lang="en-US" sz="2400" dirty="0">
                <a:solidFill>
                  <a:schemeClr val="tx1">
                    <a:lumMod val="75000"/>
                    <a:lumOff val="25000"/>
                  </a:schemeClr>
                </a:solidFill>
                <a:cs typeface="Arial"/>
              </a:rPr>
              <a:t> Name</a:t>
            </a:r>
          </a:p>
          <a:p>
            <a:pPr algn="r">
              <a:lnSpc>
                <a:spcPct val="110000"/>
              </a:lnSpc>
            </a:pPr>
            <a:r>
              <a:rPr lang="en-US" sz="1800" dirty="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1259597" y="1734523"/>
            <a:ext cx="9600512" cy="3789978"/>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a:solidFill>
                  <a:srgbClr val="BB0032"/>
                </a:solidFill>
                <a:latin typeface="+mj-lt"/>
                <a:cs typeface="Arial"/>
              </a:rPr>
              <a:t>“Notable quote</a:t>
            </a:r>
            <a:br>
              <a:rPr lang="en-US" sz="6500" b="0" dirty="0">
                <a:solidFill>
                  <a:srgbClr val="BB0032"/>
                </a:solidFill>
                <a:latin typeface="+mj-lt"/>
                <a:cs typeface="Arial"/>
              </a:rPr>
            </a:br>
            <a:r>
              <a:rPr lang="en-US" sz="6500" b="0" dirty="0">
                <a:solidFill>
                  <a:srgbClr val="BB0032"/>
                </a:solidFill>
                <a:latin typeface="+mj-lt"/>
                <a:cs typeface="Arial"/>
              </a:rPr>
              <a:t>goes right here,</a:t>
            </a:r>
            <a:br>
              <a:rPr lang="en-US" sz="6500" b="0" dirty="0">
                <a:solidFill>
                  <a:srgbClr val="BB0032"/>
                </a:solidFill>
                <a:latin typeface="+mj-lt"/>
                <a:cs typeface="Arial"/>
              </a:rPr>
            </a:br>
            <a:r>
              <a:rPr lang="en-US" sz="6500" b="0" dirty="0">
                <a:solidFill>
                  <a:srgbClr val="BB0032"/>
                </a:solidFill>
                <a:latin typeface="+mj-lt"/>
                <a:cs typeface="Arial"/>
              </a:rPr>
              <a:t>yes right here.”</a:t>
            </a:r>
            <a:endParaRPr lang="en-US" dirty="0"/>
          </a:p>
        </p:txBody>
      </p:sp>
      <p:sp>
        <p:nvSpPr>
          <p:cNvPr id="5" name="Title Placeholder 11"/>
          <p:cNvSpPr>
            <a:spLocks noGrp="1"/>
          </p:cNvSpPr>
          <p:nvPr>
            <p:ph type="title"/>
          </p:nvPr>
        </p:nvSpPr>
        <p:spPr>
          <a:xfrm>
            <a:off x="409223" y="1208107"/>
            <a:ext cx="5574581"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1628769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descr="add specific description of photo" title="Add specific title of photo"/>
          <p:cNvSpPr>
            <a:spLocks noGrp="1"/>
          </p:cNvSpPr>
          <p:nvPr>
            <p:ph type="pic" sz="quarter" idx="13" hasCustomPrompt="1"/>
          </p:nvPr>
        </p:nvSpPr>
        <p:spPr>
          <a:xfrm>
            <a:off x="0" y="923936"/>
            <a:ext cx="12192000" cy="5934064"/>
          </a:xfrm>
          <a:prstGeom prst="rect">
            <a:avLst/>
          </a:prstGeom>
        </p:spPr>
        <p:txBody>
          <a:bodyPr vert="horz"/>
          <a:lstStyle>
            <a:lvl1pPr>
              <a:defRPr>
                <a:solidFill>
                  <a:schemeClr val="bg1">
                    <a:lumMod val="75000"/>
                  </a:schemeClr>
                </a:solidFill>
              </a:defRPr>
            </a:lvl1pPr>
          </a:lstStyle>
          <a:p>
            <a:r>
              <a:rPr lang="en-US" dirty="0"/>
              <a:t>Full slide picture</a:t>
            </a:r>
          </a:p>
        </p:txBody>
      </p:sp>
      <p:sp>
        <p:nvSpPr>
          <p:cNvPr id="11" name="Content Placeholder 2" descr="add specific description " title="add specific title"/>
          <p:cNvSpPr>
            <a:spLocks noGrp="1"/>
          </p:cNvSpPr>
          <p:nvPr>
            <p:ph idx="15" hasCustomPrompt="1"/>
          </p:nvPr>
        </p:nvSpPr>
        <p:spPr>
          <a:xfrm>
            <a:off x="7431851" y="229810"/>
            <a:ext cx="4522941"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2" name="Content Placeholder 2" descr="add specific description" title="add specific title"/>
          <p:cNvSpPr>
            <a:spLocks noGrp="1"/>
          </p:cNvSpPr>
          <p:nvPr>
            <p:ph idx="14"/>
          </p:nvPr>
        </p:nvSpPr>
        <p:spPr>
          <a:xfrm>
            <a:off x="6491387" y="1436105"/>
            <a:ext cx="5331852" cy="1591385"/>
          </a:xfrm>
          <a:prstGeom prst="rect">
            <a:avLst/>
          </a:prstGeom>
          <a:ln w="1905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2"/>
            <a:r>
              <a:rPr lang="en-US" dirty="0"/>
              <a:t>Fourth level</a:t>
            </a:r>
          </a:p>
        </p:txBody>
      </p:sp>
      <p:sp>
        <p:nvSpPr>
          <p:cNvPr id="5" name="Title Placeholder 11"/>
          <p:cNvSpPr>
            <a:spLocks noGrp="1"/>
          </p:cNvSpPr>
          <p:nvPr>
            <p:ph type="title"/>
          </p:nvPr>
        </p:nvSpPr>
        <p:spPr>
          <a:xfrm>
            <a:off x="409223" y="1208107"/>
            <a:ext cx="5574581"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2276134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descr="add specific description" title="add specific title"/>
          <p:cNvSpPr>
            <a:spLocks noGrp="1"/>
          </p:cNvSpPr>
          <p:nvPr>
            <p:ph type="pic" sz="quarter" idx="13" hasCustomPrompt="1"/>
          </p:nvPr>
        </p:nvSpPr>
        <p:spPr>
          <a:xfrm>
            <a:off x="0" y="923936"/>
            <a:ext cx="5178467" cy="5934064"/>
          </a:xfrm>
          <a:prstGeom prst="rect">
            <a:avLst/>
          </a:prstGeom>
        </p:spPr>
        <p:txBody>
          <a:bodyPr vert="horz"/>
          <a:lstStyle>
            <a:lvl1pPr>
              <a:defRPr>
                <a:solidFill>
                  <a:srgbClr val="BFBFBF"/>
                </a:solidFill>
              </a:defRPr>
            </a:lvl1pPr>
          </a:lstStyle>
          <a:p>
            <a:r>
              <a:rPr lang="en-US" dirty="0"/>
              <a:t>½ slide picture</a:t>
            </a:r>
          </a:p>
        </p:txBody>
      </p:sp>
      <p:sp>
        <p:nvSpPr>
          <p:cNvPr id="8" name="Content Placeholder 2" descr="add specific description" title="add specific title"/>
          <p:cNvSpPr>
            <a:spLocks noGrp="1"/>
          </p:cNvSpPr>
          <p:nvPr>
            <p:ph idx="14"/>
          </p:nvPr>
        </p:nvSpPr>
        <p:spPr>
          <a:xfrm>
            <a:off x="5516790" y="1830388"/>
            <a:ext cx="6268671"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4"/>
            <a:r>
              <a:rPr lang="en-US" dirty="0"/>
              <a:t>Fifth level</a:t>
            </a:r>
          </a:p>
        </p:txBody>
      </p:sp>
      <p:sp>
        <p:nvSpPr>
          <p:cNvPr id="12" name="Content Placeholder 2" descr="add specific descripton&#10;" title="add specific title"/>
          <p:cNvSpPr>
            <a:spLocks noGrp="1"/>
          </p:cNvSpPr>
          <p:nvPr>
            <p:ph idx="15" hasCustomPrompt="1"/>
          </p:nvPr>
        </p:nvSpPr>
        <p:spPr>
          <a:xfrm>
            <a:off x="7431851" y="229810"/>
            <a:ext cx="4522941"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13" name="Content Placeholder 2" descr="add specific descripton" title="add specific title"/>
          <p:cNvSpPr>
            <a:spLocks noGrp="1"/>
          </p:cNvSpPr>
          <p:nvPr>
            <p:ph idx="16" hasCustomPrompt="1"/>
          </p:nvPr>
        </p:nvSpPr>
        <p:spPr>
          <a:xfrm>
            <a:off x="5753853" y="1052952"/>
            <a:ext cx="6190428"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6" name="Title Placeholder 11"/>
          <p:cNvSpPr>
            <a:spLocks noGrp="1"/>
          </p:cNvSpPr>
          <p:nvPr>
            <p:ph type="title"/>
          </p:nvPr>
        </p:nvSpPr>
        <p:spPr>
          <a:xfrm>
            <a:off x="409223" y="1208107"/>
            <a:ext cx="5574581"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7076574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7431851" y="229810"/>
            <a:ext cx="4522941"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UNIT NAME HERE</a:t>
            </a:r>
          </a:p>
          <a:p>
            <a:pPr lvl="0"/>
            <a:r>
              <a:rPr lang="en-US" dirty="0"/>
              <a:t>LINE 2 AS NEEDED</a:t>
            </a:r>
          </a:p>
        </p:txBody>
      </p:sp>
      <p:sp>
        <p:nvSpPr>
          <p:cNvPr id="5" name="Content Placeholder 2"/>
          <p:cNvSpPr>
            <a:spLocks noGrp="1"/>
          </p:cNvSpPr>
          <p:nvPr>
            <p:ph idx="16" hasCustomPrompt="1"/>
          </p:nvPr>
        </p:nvSpPr>
        <p:spPr>
          <a:xfrm>
            <a:off x="5753853" y="1052952"/>
            <a:ext cx="6190428"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a:t>TOPIC TITLE HERE</a:t>
            </a:r>
          </a:p>
        </p:txBody>
      </p:sp>
      <p:sp>
        <p:nvSpPr>
          <p:cNvPr id="6" name="Content Placeholder 2" descr="add specific description&#10;" title="add specific title"/>
          <p:cNvSpPr>
            <a:spLocks noGrp="1"/>
          </p:cNvSpPr>
          <p:nvPr>
            <p:ph idx="14"/>
          </p:nvPr>
        </p:nvSpPr>
        <p:spPr>
          <a:xfrm>
            <a:off x="1867204" y="1830388"/>
            <a:ext cx="8703443"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a:p>
          <a:p>
            <a:pPr lvl="0"/>
            <a:endParaRPr lang="en-US" dirty="0"/>
          </a:p>
          <a:p>
            <a:pPr lvl="0"/>
            <a:endParaRPr lang="en-US" dirty="0"/>
          </a:p>
          <a:p>
            <a:pPr lvl="0"/>
            <a:endParaRPr lang="en-US" dirty="0"/>
          </a:p>
          <a:p>
            <a:pPr lvl="0"/>
            <a:r>
              <a:rPr lang="en-US" dirty="0"/>
              <a:t>chart/graph/table</a:t>
            </a:r>
          </a:p>
        </p:txBody>
      </p:sp>
      <p:sp>
        <p:nvSpPr>
          <p:cNvPr id="8" name="Title Placeholder 11"/>
          <p:cNvSpPr>
            <a:spLocks noGrp="1"/>
          </p:cNvSpPr>
          <p:nvPr>
            <p:ph type="title"/>
          </p:nvPr>
        </p:nvSpPr>
        <p:spPr>
          <a:xfrm>
            <a:off x="409223" y="1208107"/>
            <a:ext cx="5574581"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234790953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1FAF49-2EE9-488C-9EFD-09BD21E90DC2}" type="datetimeFigureOut">
              <a:rPr lang="en-US" smtClean="0"/>
              <a:t>5/18/20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112444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1FAF49-2EE9-488C-9EFD-09BD21E90DC2}" type="datetimeFigureOut">
              <a:rPr lang="en-US" smtClean="0"/>
              <a:t>5/18/20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164703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1FAF49-2EE9-488C-9EFD-09BD21E90DC2}" type="datetimeFigureOut">
              <a:rPr lang="en-US" smtClean="0"/>
              <a:t>5/18/20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226602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1FAF49-2EE9-488C-9EFD-09BD21E90DC2}" type="datetimeFigureOut">
              <a:rPr lang="en-US" smtClean="0"/>
              <a:t>5/18/20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134547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1FAF49-2EE9-488C-9EFD-09BD21E90DC2}" type="datetimeFigureOut">
              <a:rPr lang="en-US" smtClean="0"/>
              <a:t>5/18/20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2582549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FAF49-2EE9-488C-9EFD-09BD21E90DC2}" type="datetimeFigureOut">
              <a:rPr lang="en-US" smtClean="0"/>
              <a:t>5/18/20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1955580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1FAF49-2EE9-488C-9EFD-09BD21E90DC2}" type="datetimeFigureOut">
              <a:rPr lang="en-US" smtClean="0"/>
              <a:t>5/18/20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1696942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1FAF49-2EE9-488C-9EFD-09BD21E90DC2}" type="datetimeFigureOut">
              <a:rPr lang="en-US" smtClean="0"/>
              <a:t>5/18/20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45AD36-F743-4940-B8F5-9A23F18ACCA8}" type="slidenum">
              <a:rPr lang="en-US" smtClean="0"/>
              <a:t>‹#›</a:t>
            </a:fld>
            <a:endParaRPr lang="en-US" dirty="0"/>
          </a:p>
        </p:txBody>
      </p:sp>
    </p:spTree>
    <p:extLst>
      <p:ext uri="{BB962C8B-B14F-4D97-AF65-F5344CB8AC3E}">
        <p14:creationId xmlns:p14="http://schemas.microsoft.com/office/powerpoint/2010/main" val="78638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FAF49-2EE9-488C-9EFD-09BD21E90DC2}" type="datetimeFigureOut">
              <a:rPr lang="en-US" smtClean="0"/>
              <a:t>5/18/20</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5AD36-F743-4940-B8F5-9A23F18ACCA8}" type="slidenum">
              <a:rPr lang="en-US" smtClean="0"/>
              <a:t>‹#›</a:t>
            </a:fld>
            <a:endParaRPr lang="en-US" dirty="0"/>
          </a:p>
        </p:txBody>
      </p:sp>
    </p:spTree>
    <p:extLst>
      <p:ext uri="{BB962C8B-B14F-4D97-AF65-F5344CB8AC3E}">
        <p14:creationId xmlns:p14="http://schemas.microsoft.com/office/powerpoint/2010/main" val="2588803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1"/>
            <a:ext cx="12192000" cy="910167"/>
            <a:chOff x="0" y="1040406"/>
            <a:chExt cx="9144000" cy="910167"/>
          </a:xfrm>
        </p:grpSpPr>
        <p:sp>
          <p:nvSpPr>
            <p:cNvPr id="8" name="Rectangle 7"/>
            <p:cNvSpPr/>
            <p:nvPr/>
          </p:nvSpPr>
          <p:spPr>
            <a:xfrm>
              <a:off x="0" y="1040406"/>
              <a:ext cx="9144000" cy="910167"/>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9" name="Picture 8" descr="TheOhioStateUniversity-REV-Horiz-RGBHEX.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6917" y="1238314"/>
              <a:ext cx="3284042" cy="476186"/>
            </a:xfrm>
            <a:prstGeom prst="rect">
              <a:avLst/>
            </a:prstGeom>
          </p:spPr>
        </p:pic>
      </p:grpSp>
      <p:sp>
        <p:nvSpPr>
          <p:cNvPr id="2" name="Rectangle 1"/>
          <p:cNvSpPr/>
          <p:nvPr userDrawn="1"/>
        </p:nvSpPr>
        <p:spPr>
          <a:xfrm>
            <a:off x="11357824" y="6351239"/>
            <a:ext cx="436338" cy="338554"/>
          </a:xfrm>
          <a:prstGeom prst="rect">
            <a:avLst/>
          </a:prstGeom>
        </p:spPr>
        <p:txBody>
          <a:bodyPr wrap="none">
            <a:spAutoFit/>
          </a:bodyPr>
          <a:lstStyle/>
          <a:p>
            <a:fld id="{B5C881AA-F0C4-B947-803C-EA0A96934EAC}" type="slidenum">
              <a:rPr lang="en-US" sz="1600" smtClean="0">
                <a:solidFill>
                  <a:srgbClr val="636D6E"/>
                </a:solidFill>
              </a:rPr>
              <a:pPr/>
              <a:t>‹#›</a:t>
            </a:fld>
            <a:endParaRPr lang="en-US" sz="1600" dirty="0">
              <a:solidFill>
                <a:srgbClr val="636D6E"/>
              </a:solidFill>
            </a:endParaRPr>
          </a:p>
        </p:txBody>
      </p:sp>
      <p:sp>
        <p:nvSpPr>
          <p:cNvPr id="12" name="Title Placeholder 11"/>
          <p:cNvSpPr>
            <a:spLocks noGrp="1"/>
          </p:cNvSpPr>
          <p:nvPr>
            <p:ph type="title"/>
          </p:nvPr>
        </p:nvSpPr>
        <p:spPr>
          <a:xfrm>
            <a:off x="409223" y="1208107"/>
            <a:ext cx="5574581" cy="508313"/>
          </a:xfrm>
          <a:prstGeom prst="rect">
            <a:avLst/>
          </a:prstGeom>
        </p:spPr>
        <p:txBody>
          <a:bodyPr vert="horz" lIns="91440" tIns="45720" rIns="91440" bIns="45720" rtlCol="0" anchor="ctr">
            <a:normAutofit/>
          </a:bodyPr>
          <a:lstStyle/>
          <a:p>
            <a:endParaRPr lang="en-US" dirty="0"/>
          </a:p>
        </p:txBody>
      </p:sp>
    </p:spTree>
    <p:extLst>
      <p:ext uri="{BB962C8B-B14F-4D97-AF65-F5344CB8AC3E}">
        <p14:creationId xmlns:p14="http://schemas.microsoft.com/office/powerpoint/2010/main" val="39569296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chart" Target="../charts/char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69760"/>
          <a:stretch/>
        </p:blipFill>
        <p:spPr>
          <a:xfrm>
            <a:off x="0" y="2777707"/>
            <a:ext cx="12192000" cy="284894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6674" y="955086"/>
            <a:ext cx="4438650" cy="1314450"/>
          </a:xfrm>
          <a:prstGeom prst="rect">
            <a:avLst/>
          </a:prstGeom>
        </p:spPr>
      </p:pic>
      <p:sp>
        <p:nvSpPr>
          <p:cNvPr id="7" name="TextBox 6"/>
          <p:cNvSpPr txBox="1"/>
          <p:nvPr/>
        </p:nvSpPr>
        <p:spPr>
          <a:xfrm>
            <a:off x="2" y="3602040"/>
            <a:ext cx="12191999" cy="1754326"/>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College of Engineering </a:t>
            </a:r>
          </a:p>
          <a:p>
            <a:pPr algn="ctr"/>
            <a:r>
              <a:rPr lang="en-US" sz="4000" dirty="0">
                <a:latin typeface="Arial" panose="020B0604020202020204" pitchFamily="34" charset="0"/>
                <a:cs typeface="Arial" panose="020B0604020202020204" pitchFamily="34" charset="0"/>
              </a:rPr>
              <a:t>Technology Transfer Monthly Status Review</a:t>
            </a:r>
            <a:r>
              <a:rPr lang="en-US" sz="4000" dirty="0">
                <a:solidFill>
                  <a:schemeClr val="bg1"/>
                </a:solidFill>
                <a:latin typeface="Arial" panose="020B0604020202020204" pitchFamily="34" charset="0"/>
                <a:cs typeface="Arial" panose="020B0604020202020204" pitchFamily="34" charset="0"/>
              </a:rPr>
              <a:t> </a:t>
            </a:r>
          </a:p>
          <a:p>
            <a:pPr algn="ctr"/>
            <a:r>
              <a:rPr lang="en-US" sz="2800" dirty="0">
                <a:solidFill>
                  <a:schemeClr val="bg1">
                    <a:lumMod val="85000"/>
                  </a:schemeClr>
                </a:solidFill>
                <a:latin typeface="Arial" panose="020B0604020202020204" pitchFamily="34" charset="0"/>
                <a:cs typeface="Arial" panose="020B0604020202020204" pitchFamily="34" charset="0"/>
              </a:rPr>
              <a:t>2020 April</a:t>
            </a:r>
            <a:endParaRPr lang="en-US" sz="2400" dirty="0">
              <a:solidFill>
                <a:schemeClr val="bg1">
                  <a:lumMod val="85000"/>
                </a:schemeClr>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5F4E547-1819-4DC8-BD7E-8900119CEC6F}"/>
              </a:ext>
            </a:extLst>
          </p:cNvPr>
          <p:cNvSpPr txBox="1"/>
          <p:nvPr/>
        </p:nvSpPr>
        <p:spPr>
          <a:xfrm>
            <a:off x="2231471" y="5749025"/>
            <a:ext cx="7323589"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Prepared by Corporate Engagement Office</a:t>
            </a:r>
          </a:p>
        </p:txBody>
      </p:sp>
    </p:spTree>
    <p:extLst>
      <p:ext uri="{BB962C8B-B14F-4D97-AF65-F5344CB8AC3E}">
        <p14:creationId xmlns:p14="http://schemas.microsoft.com/office/powerpoint/2010/main" val="3349547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860" y="199362"/>
            <a:ext cx="10981427" cy="1034015"/>
          </a:xfrm>
        </p:spPr>
        <p:txBody>
          <a:bodyPr>
            <a:normAutofit/>
          </a:bodyPr>
          <a:lstStyle/>
          <a:p>
            <a:r>
              <a:rPr lang="en-US" sz="4000" dirty="0">
                <a:latin typeface="Arial" panose="020B0604020202020204" pitchFamily="34" charset="0"/>
                <a:cs typeface="Arial" panose="020B0604020202020204" pitchFamily="34" charset="0"/>
              </a:rPr>
              <a:t>Overview</a:t>
            </a:r>
          </a:p>
        </p:txBody>
      </p:sp>
      <p:sp>
        <p:nvSpPr>
          <p:cNvPr id="12" name="Title 1"/>
          <p:cNvSpPr txBox="1">
            <a:spLocks/>
          </p:cNvSpPr>
          <p:nvPr/>
        </p:nvSpPr>
        <p:spPr>
          <a:xfrm>
            <a:off x="7927675" y="5743275"/>
            <a:ext cx="321908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Technology Commercialization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9" y="6081623"/>
            <a:ext cx="624964" cy="624964"/>
          </a:xfrm>
          <a:prstGeom prst="rect">
            <a:avLst/>
          </a:prstGeom>
        </p:spPr>
      </p:pic>
      <p:sp>
        <p:nvSpPr>
          <p:cNvPr id="3" name="Rectangle 2">
            <a:extLst>
              <a:ext uri="{FF2B5EF4-FFF2-40B4-BE49-F238E27FC236}">
                <a16:creationId xmlns:a16="http://schemas.microsoft.com/office/drawing/2014/main" id="{C77AC854-3216-4919-BB5C-3BFE6298967E}"/>
              </a:ext>
            </a:extLst>
          </p:cNvPr>
          <p:cNvSpPr/>
          <p:nvPr/>
        </p:nvSpPr>
        <p:spPr>
          <a:xfrm>
            <a:off x="672860" y="1094690"/>
            <a:ext cx="11169813" cy="4891147"/>
          </a:xfrm>
          <a:prstGeom prst="rect">
            <a:avLst/>
          </a:prstGeom>
        </p:spPr>
        <p:txBody>
          <a:bodyPr wrap="square">
            <a:spAutoFit/>
          </a:bodyPr>
          <a:lstStyle/>
          <a:p>
            <a:r>
              <a:rPr lang="en-US" sz="2000" b="1" dirty="0"/>
              <a:t>Objective</a:t>
            </a:r>
            <a:r>
              <a:rPr lang="en-US" dirty="0"/>
              <a:t>:</a:t>
            </a:r>
          </a:p>
          <a:p>
            <a:r>
              <a:rPr lang="en-US" dirty="0"/>
              <a:t>This is a monthly review of the technology commercialization activities from College of Engineering (COE), with a focus on disclosures received from the college. It provides comparisons with previous year by month and by fiscal year-to-date (FYTD). </a:t>
            </a:r>
          </a:p>
          <a:p>
            <a:endParaRPr lang="en-US" dirty="0"/>
          </a:p>
          <a:p>
            <a:r>
              <a:rPr lang="en-US" sz="2000" b="1" dirty="0"/>
              <a:t>Executive Summary:</a:t>
            </a:r>
          </a:p>
          <a:p>
            <a:pPr marL="285750" indent="-285750">
              <a:buFont typeface="Wingdings" panose="05000000000000000000" pitchFamily="2" charset="2"/>
              <a:buChar char="§"/>
            </a:pPr>
            <a:r>
              <a:rPr lang="en-US" dirty="0"/>
              <a:t># of disclosures received in April is up 67% compared to March  (10 vs 6), but down 17% compared to last April (10 vs 12), from technology disclosures  </a:t>
            </a:r>
          </a:p>
          <a:p>
            <a:pPr marL="285750" indent="-285750">
              <a:buFont typeface="Wingdings" panose="05000000000000000000" pitchFamily="2" charset="2"/>
              <a:buChar char="§"/>
            </a:pPr>
            <a:r>
              <a:rPr lang="en-US" dirty="0"/>
              <a:t>FYTD down 11% compared to same period last year, mainly from less software disclosures </a:t>
            </a:r>
          </a:p>
          <a:p>
            <a:pPr marL="285750" indent="-285750">
              <a:buFont typeface="Wingdings" panose="05000000000000000000" pitchFamily="2" charset="2"/>
              <a:buChar char="§"/>
            </a:pPr>
            <a:r>
              <a:rPr lang="en-US" dirty="0"/>
              <a:t>Out of 108 disclosures received FYTD, 51 patents and two license agreements are already in place</a:t>
            </a:r>
          </a:p>
          <a:p>
            <a:pPr marL="285750" indent="-285750">
              <a:buFont typeface="Wingdings" panose="05000000000000000000" pitchFamily="2" charset="2"/>
              <a:buChar char="§"/>
            </a:pPr>
            <a:r>
              <a:rPr lang="en-US" dirty="0"/>
              <a:t>Top 3 most productive departments are MAE, ECE and BME. However, BME and CBE are not measurably different for 3</a:t>
            </a:r>
            <a:r>
              <a:rPr lang="en-US" baseline="30000" dirty="0"/>
              <a:t>rd </a:t>
            </a:r>
            <a:r>
              <a:rPr lang="en-US" dirty="0"/>
              <a:t>and 4th place </a:t>
            </a:r>
          </a:p>
          <a:p>
            <a:pPr marL="285750" indent="-285750">
              <a:buFont typeface="Wingdings" panose="05000000000000000000" pitchFamily="2" charset="2"/>
              <a:buChar char="§"/>
            </a:pPr>
            <a:r>
              <a:rPr lang="en-US" dirty="0"/>
              <a:t># of disclosures are within benchmark year-over-year based on 5-year trends</a:t>
            </a:r>
            <a:br>
              <a:rPr lang="en-US" dirty="0"/>
            </a:br>
            <a:endParaRPr lang="en-US" sz="750" i="1" kern="1000" dirty="0"/>
          </a:p>
          <a:p>
            <a:pPr marL="285750" indent="-285750">
              <a:lnSpc>
                <a:spcPct val="150000"/>
              </a:lnSpc>
              <a:buFont typeface="Wingdings" panose="05000000000000000000" pitchFamily="2" charset="2"/>
              <a:buChar char="v"/>
              <a:defRPr/>
            </a:pPr>
            <a:r>
              <a:rPr lang="en-US" sz="750" i="1" kern="1000" dirty="0"/>
              <a:t>Disclosures do not include these two types: “Copyrighted Material” and “Student Programs”, effective in 2020 April’s report</a:t>
            </a:r>
          </a:p>
          <a:p>
            <a:pPr marL="285750" indent="-285750">
              <a:lnSpc>
                <a:spcPct val="150000"/>
              </a:lnSpc>
              <a:buFont typeface="Wingdings" panose="05000000000000000000" pitchFamily="2" charset="2"/>
              <a:buChar char="v"/>
              <a:defRPr/>
            </a:pPr>
            <a:r>
              <a:rPr lang="en-US" sz="750" i="1" kern="1000" dirty="0"/>
              <a:t>Number of Inventors and Primary Inventors are distinct, and are identified based on email address, though current process does not distinct between the two roles yet. Number of Inventors include both Inventor and Primary Inventor in this report For contracts that are fully executed it’s based on contract effective date </a:t>
            </a:r>
          </a:p>
          <a:p>
            <a:pPr marL="285750" indent="-285750">
              <a:lnSpc>
                <a:spcPct val="150000"/>
              </a:lnSpc>
              <a:buFont typeface="Wingdings" panose="05000000000000000000" pitchFamily="2" charset="2"/>
              <a:buChar char="v"/>
              <a:defRPr/>
            </a:pPr>
            <a:r>
              <a:rPr lang="en-US" sz="750" i="1" kern="1000" dirty="0"/>
              <a:t>Dataset for Active Deals, Active Startups and Faculty-Led Startups are rolling and up to now. AUTM Reportable License is a proper subset of All Licenses; Faculty-Led New Startup is a proper subset of New Startup; Faculty-Led Active Startup is a proper subset of Active Startup</a:t>
            </a:r>
          </a:p>
          <a:p>
            <a:pPr marL="285750" indent="-285750">
              <a:lnSpc>
                <a:spcPct val="150000"/>
              </a:lnSpc>
              <a:buFont typeface="Wingdings" panose="05000000000000000000" pitchFamily="2" charset="2"/>
              <a:buChar char="v"/>
              <a:defRPr/>
            </a:pPr>
            <a:r>
              <a:rPr lang="en-US" sz="750" i="1" kern="1000" dirty="0"/>
              <a:t>All analyses are based on COE as the Primary College, except where it’s noted</a:t>
            </a:r>
          </a:p>
          <a:p>
            <a:pPr marL="285750" indent="-285750">
              <a:lnSpc>
                <a:spcPct val="150000"/>
              </a:lnSpc>
              <a:buFont typeface="Wingdings" panose="05000000000000000000" pitchFamily="2" charset="2"/>
              <a:buChar char="v"/>
              <a:defRPr/>
            </a:pPr>
            <a:r>
              <a:rPr lang="en-US" sz="750" i="1" kern="1000" dirty="0"/>
              <a:t>Data is based from Innovate IP. Monthly/Quarterly data is a time capsule of monthly activities when data was pulled at the beginning of the following month from Innovate IP.  Please allow up to 1% error rate due to data quality and system reporting capability</a:t>
            </a:r>
          </a:p>
        </p:txBody>
      </p:sp>
    </p:spTree>
    <p:extLst>
      <p:ext uri="{BB962C8B-B14F-4D97-AF65-F5344CB8AC3E}">
        <p14:creationId xmlns:p14="http://schemas.microsoft.com/office/powerpoint/2010/main" val="218604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860" y="199362"/>
            <a:ext cx="10981427" cy="1034015"/>
          </a:xfrm>
        </p:spPr>
        <p:txBody>
          <a:bodyPr>
            <a:normAutofit/>
          </a:bodyPr>
          <a:lstStyle/>
          <a:p>
            <a:r>
              <a:rPr lang="en-US" sz="4000" dirty="0">
                <a:latin typeface="Arial" panose="020B0604020202020204" pitchFamily="34" charset="0"/>
                <a:cs typeface="Arial" panose="020B0604020202020204" pitchFamily="34" charset="0"/>
              </a:rPr>
              <a:t>Invention Disclosure: FY19 YTD vs FY20 YTD</a:t>
            </a:r>
          </a:p>
        </p:txBody>
      </p:sp>
      <p:sp>
        <p:nvSpPr>
          <p:cNvPr id="12" name="Title 1"/>
          <p:cNvSpPr txBox="1">
            <a:spLocks/>
          </p:cNvSpPr>
          <p:nvPr/>
        </p:nvSpPr>
        <p:spPr>
          <a:xfrm>
            <a:off x="7927675" y="5743275"/>
            <a:ext cx="321908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600" dirty="0">
                <a:solidFill>
                  <a:schemeClr val="bg1"/>
                </a:solidFill>
                <a:latin typeface="Arial" panose="020B0604020202020204" pitchFamily="34" charset="0"/>
                <a:cs typeface="Arial" panose="020B0604020202020204" pitchFamily="34" charset="0"/>
              </a:rPr>
              <a:t>Technology Commercialization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9" y="6081623"/>
            <a:ext cx="624964" cy="624964"/>
          </a:xfrm>
          <a:prstGeom prst="rect">
            <a:avLst/>
          </a:prstGeom>
        </p:spPr>
      </p:pic>
      <p:graphicFrame>
        <p:nvGraphicFramePr>
          <p:cNvPr id="10" name="Chart 9">
            <a:extLst>
              <a:ext uri="{FF2B5EF4-FFF2-40B4-BE49-F238E27FC236}">
                <a16:creationId xmlns:a16="http://schemas.microsoft.com/office/drawing/2014/main" id="{CD607078-37E1-48F7-A376-7160A3258013}"/>
              </a:ext>
            </a:extLst>
          </p:cNvPr>
          <p:cNvGraphicFramePr>
            <a:graphicFrameLocks/>
          </p:cNvGraphicFramePr>
          <p:nvPr>
            <p:extLst>
              <p:ext uri="{D42A27DB-BD31-4B8C-83A1-F6EECF244321}">
                <p14:modId xmlns:p14="http://schemas.microsoft.com/office/powerpoint/2010/main" val="1608031257"/>
              </p:ext>
            </p:extLst>
          </p:nvPr>
        </p:nvGraphicFramePr>
        <p:xfrm>
          <a:off x="6351864" y="1549692"/>
          <a:ext cx="4794900" cy="3497408"/>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03A59DD9-8E03-4C18-937A-E0F4250FAF92}"/>
              </a:ext>
            </a:extLst>
          </p:cNvPr>
          <p:cNvSpPr txBox="1"/>
          <p:nvPr/>
        </p:nvSpPr>
        <p:spPr>
          <a:xfrm>
            <a:off x="1163459" y="5149958"/>
            <a:ext cx="9983305" cy="830997"/>
          </a:xfrm>
          <a:prstGeom prst="rect">
            <a:avLst/>
          </a:prstGeom>
          <a:noFill/>
        </p:spPr>
        <p:txBody>
          <a:bodyPr wrap="square" rtlCol="0">
            <a:spAutoFit/>
          </a:bodyPr>
          <a:lstStyle/>
          <a:p>
            <a:pPr marL="285750" indent="-285750">
              <a:buFont typeface="Wingdings" panose="05000000000000000000" pitchFamily="2" charset="2"/>
              <a:buChar char="§"/>
            </a:pPr>
            <a:r>
              <a:rPr lang="en-US" sz="1200" dirty="0"/>
              <a:t>Despite there are less disclosures compared April to previous April, and compared FY20 YTD to FY19 YTD,  they are above the lower bound for the month and FYTD</a:t>
            </a:r>
          </a:p>
          <a:p>
            <a:pPr marL="285750" indent="-285750">
              <a:buFont typeface="Wingdings" panose="05000000000000000000" pitchFamily="2" charset="2"/>
              <a:buChar char="§"/>
            </a:pPr>
            <a:r>
              <a:rPr lang="en-US" sz="1200" dirty="0"/>
              <a:t>COE’s 3-year average lower bound confidence interval is 8 disclosures and upper bound is 17 per month; 104 and 142 per FYTD, based on </a:t>
            </a:r>
            <a:r>
              <a:rPr lang="en-US" sz="1200" kern="1000" dirty="0"/>
              <a:t>a</a:t>
            </a:r>
            <a:r>
              <a:rPr lang="en-US" sz="1200" dirty="0"/>
              <a:t> </a:t>
            </a:r>
            <a:r>
              <a:rPr lang="en-US" sz="1200" kern="1000" dirty="0"/>
              <a:t>95 percent Confidence Interval</a:t>
            </a:r>
            <a:r>
              <a:rPr lang="en-US" sz="1200" dirty="0"/>
              <a:t> (exclude “Student Programs” and “Copyrighted Material”)</a:t>
            </a:r>
          </a:p>
        </p:txBody>
      </p:sp>
      <p:graphicFrame>
        <p:nvGraphicFramePr>
          <p:cNvPr id="8" name="Chart 7">
            <a:extLst>
              <a:ext uri="{FF2B5EF4-FFF2-40B4-BE49-F238E27FC236}">
                <a16:creationId xmlns:a16="http://schemas.microsoft.com/office/drawing/2014/main" id="{6F370733-3091-447C-B5FB-CCBF8EB9D66F}"/>
              </a:ext>
            </a:extLst>
          </p:cNvPr>
          <p:cNvGraphicFramePr>
            <a:graphicFrameLocks/>
          </p:cNvGraphicFramePr>
          <p:nvPr>
            <p:extLst>
              <p:ext uri="{D42A27DB-BD31-4B8C-83A1-F6EECF244321}">
                <p14:modId xmlns:p14="http://schemas.microsoft.com/office/powerpoint/2010/main" val="4230558360"/>
              </p:ext>
            </p:extLst>
          </p:nvPr>
        </p:nvGraphicFramePr>
        <p:xfrm>
          <a:off x="1234404" y="1549692"/>
          <a:ext cx="4861595" cy="34974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1215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860" y="199362"/>
            <a:ext cx="10981427" cy="1034015"/>
          </a:xfrm>
        </p:spPr>
        <p:txBody>
          <a:bodyPr>
            <a:normAutofit/>
          </a:bodyPr>
          <a:lstStyle/>
          <a:p>
            <a:r>
              <a:rPr lang="en-US" sz="4000" dirty="0">
                <a:latin typeface="Arial" panose="020B0604020202020204" pitchFamily="34" charset="0"/>
                <a:cs typeface="Arial" panose="020B0604020202020204" pitchFamily="34" charset="0"/>
              </a:rPr>
              <a:t>Invention Disclosure: By Department</a:t>
            </a:r>
          </a:p>
        </p:txBody>
      </p:sp>
      <p:sp>
        <p:nvSpPr>
          <p:cNvPr id="12" name="Title 1"/>
          <p:cNvSpPr txBox="1">
            <a:spLocks/>
          </p:cNvSpPr>
          <p:nvPr/>
        </p:nvSpPr>
        <p:spPr>
          <a:xfrm>
            <a:off x="7927675" y="5743275"/>
            <a:ext cx="321908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600" dirty="0">
                <a:solidFill>
                  <a:schemeClr val="bg1"/>
                </a:solidFill>
                <a:latin typeface="Arial" panose="020B0604020202020204" pitchFamily="34" charset="0"/>
                <a:cs typeface="Arial" panose="020B0604020202020204" pitchFamily="34" charset="0"/>
              </a:rPr>
              <a:t>Technology Commercialization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9" y="6081623"/>
            <a:ext cx="624964" cy="624964"/>
          </a:xfrm>
          <a:prstGeom prst="rect">
            <a:avLst/>
          </a:prstGeom>
        </p:spPr>
      </p:pic>
      <p:graphicFrame>
        <p:nvGraphicFramePr>
          <p:cNvPr id="7" name="Chart 6">
            <a:extLst>
              <a:ext uri="{FF2B5EF4-FFF2-40B4-BE49-F238E27FC236}">
                <a16:creationId xmlns:a16="http://schemas.microsoft.com/office/drawing/2014/main" id="{FFEE9BC4-6647-4639-97B0-4346A480C9F1}"/>
              </a:ext>
            </a:extLst>
          </p:cNvPr>
          <p:cNvGraphicFramePr>
            <a:graphicFrameLocks/>
          </p:cNvGraphicFramePr>
          <p:nvPr>
            <p:extLst>
              <p:ext uri="{D42A27DB-BD31-4B8C-83A1-F6EECF244321}">
                <p14:modId xmlns:p14="http://schemas.microsoft.com/office/powerpoint/2010/main" val="1723118345"/>
              </p:ext>
            </p:extLst>
          </p:nvPr>
        </p:nvGraphicFramePr>
        <p:xfrm>
          <a:off x="1647825" y="1054893"/>
          <a:ext cx="8896350" cy="47482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8946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860" y="199362"/>
            <a:ext cx="10981427" cy="1034015"/>
          </a:xfrm>
        </p:spPr>
        <p:txBody>
          <a:bodyPr>
            <a:normAutofit/>
          </a:bodyPr>
          <a:lstStyle/>
          <a:p>
            <a:r>
              <a:rPr lang="en-US" sz="4000" dirty="0">
                <a:latin typeface="Arial" panose="020B0604020202020204" pitchFamily="34" charset="0"/>
                <a:cs typeface="Arial" panose="020B0604020202020204" pitchFamily="34" charset="0"/>
              </a:rPr>
              <a:t>Invention Disclosure Trend: FY20 vs FY19</a:t>
            </a:r>
          </a:p>
        </p:txBody>
      </p:sp>
      <p:sp>
        <p:nvSpPr>
          <p:cNvPr id="12" name="Title 1"/>
          <p:cNvSpPr txBox="1">
            <a:spLocks/>
          </p:cNvSpPr>
          <p:nvPr/>
        </p:nvSpPr>
        <p:spPr>
          <a:xfrm>
            <a:off x="7927675" y="5743275"/>
            <a:ext cx="321908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600" dirty="0">
                <a:solidFill>
                  <a:schemeClr val="bg1"/>
                </a:solidFill>
                <a:latin typeface="Arial" panose="020B0604020202020204" pitchFamily="34" charset="0"/>
                <a:cs typeface="Arial" panose="020B0604020202020204" pitchFamily="34" charset="0"/>
              </a:rPr>
              <a:t>Technology Commercialization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9" y="6081623"/>
            <a:ext cx="624964" cy="624964"/>
          </a:xfrm>
          <a:prstGeom prst="rect">
            <a:avLst/>
          </a:prstGeom>
        </p:spPr>
      </p:pic>
      <p:graphicFrame>
        <p:nvGraphicFramePr>
          <p:cNvPr id="6" name="Chart 5">
            <a:extLst>
              <a:ext uri="{FF2B5EF4-FFF2-40B4-BE49-F238E27FC236}">
                <a16:creationId xmlns:a16="http://schemas.microsoft.com/office/drawing/2014/main" id="{A44E0BB9-3AE1-4EA2-8975-9CBC4D3652FF}"/>
              </a:ext>
            </a:extLst>
          </p:cNvPr>
          <p:cNvGraphicFramePr>
            <a:graphicFrameLocks/>
          </p:cNvGraphicFramePr>
          <p:nvPr>
            <p:extLst>
              <p:ext uri="{D42A27DB-BD31-4B8C-83A1-F6EECF244321}">
                <p14:modId xmlns:p14="http://schemas.microsoft.com/office/powerpoint/2010/main" val="1725545827"/>
              </p:ext>
            </p:extLst>
          </p:nvPr>
        </p:nvGraphicFramePr>
        <p:xfrm>
          <a:off x="1853966" y="1384183"/>
          <a:ext cx="7457813" cy="3481431"/>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62D380B1-4548-479A-AC86-9E4623326538}"/>
              </a:ext>
            </a:extLst>
          </p:cNvPr>
          <p:cNvSpPr txBox="1"/>
          <p:nvPr/>
        </p:nvSpPr>
        <p:spPr>
          <a:xfrm>
            <a:off x="1417739" y="5065960"/>
            <a:ext cx="9219501" cy="1015663"/>
          </a:xfrm>
          <a:prstGeom prst="rect">
            <a:avLst/>
          </a:prstGeom>
          <a:noFill/>
        </p:spPr>
        <p:txBody>
          <a:bodyPr wrap="square" rtlCol="0">
            <a:spAutoFit/>
          </a:bodyPr>
          <a:lstStyle/>
          <a:p>
            <a:pPr marL="285750" indent="-285750">
              <a:buFont typeface="Wingdings" panose="05000000000000000000" pitchFamily="2" charset="2"/>
              <a:buChar char="§"/>
            </a:pPr>
            <a:r>
              <a:rPr lang="en-US" sz="1200" dirty="0"/>
              <a:t>Overall, # of disclosures received from COE in trend with the total disclosures. At 40% of the total in FY19 YTD, COE seemed to drive the trend</a:t>
            </a:r>
          </a:p>
          <a:p>
            <a:pPr marL="285750" indent="-285750">
              <a:buFont typeface="Wingdings" panose="05000000000000000000" pitchFamily="2" charset="2"/>
              <a:buChar char="§"/>
            </a:pPr>
            <a:r>
              <a:rPr lang="en-US" sz="1200" dirty="0"/>
              <a:t>FYTD, disclosures from COE is 36% of the total; The upticks in February for both COE and total were driven by # of technologies and 51% of the total were from COE. January and March were the lowest months for COE, whereas December and March were for the total, an impact of lesser disclosures from COE and other colleges </a:t>
            </a:r>
          </a:p>
          <a:p>
            <a:pPr marL="285750" indent="-285750">
              <a:buFont typeface="Wingdings" panose="05000000000000000000" pitchFamily="2" charset="2"/>
              <a:buChar char="§"/>
            </a:pPr>
            <a:endParaRPr lang="en-US" sz="1200" dirty="0"/>
          </a:p>
        </p:txBody>
      </p:sp>
    </p:spTree>
    <p:extLst>
      <p:ext uri="{BB962C8B-B14F-4D97-AF65-F5344CB8AC3E}">
        <p14:creationId xmlns:p14="http://schemas.microsoft.com/office/powerpoint/2010/main" val="408736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B35DC-41D0-4529-8B80-27EADAE1329A}"/>
              </a:ext>
            </a:extLst>
          </p:cNvPr>
          <p:cNvSpPr>
            <a:spLocks noGrp="1"/>
          </p:cNvSpPr>
          <p:nvPr>
            <p:ph type="title"/>
          </p:nvPr>
        </p:nvSpPr>
        <p:spPr/>
        <p:txBody>
          <a:bodyPr/>
          <a:lstStyle/>
          <a:p>
            <a:r>
              <a:rPr lang="en-US" sz="4000" dirty="0">
                <a:latin typeface="Arial" panose="020B0604020202020204" pitchFamily="34" charset="0"/>
                <a:cs typeface="Arial" panose="020B0604020202020204" pitchFamily="34" charset="0"/>
              </a:rPr>
              <a:t>5-Year Trends – Control Chart</a:t>
            </a:r>
          </a:p>
        </p:txBody>
      </p:sp>
      <p:graphicFrame>
        <p:nvGraphicFramePr>
          <p:cNvPr id="3" name="Chart 2">
            <a:extLst>
              <a:ext uri="{FF2B5EF4-FFF2-40B4-BE49-F238E27FC236}">
                <a16:creationId xmlns:a16="http://schemas.microsoft.com/office/drawing/2014/main" id="{2A16B614-10DB-41AA-AE58-C0DC5BF0C856}"/>
              </a:ext>
            </a:extLst>
          </p:cNvPr>
          <p:cNvGraphicFramePr>
            <a:graphicFrameLocks/>
          </p:cNvGraphicFramePr>
          <p:nvPr>
            <p:extLst>
              <p:ext uri="{D42A27DB-BD31-4B8C-83A1-F6EECF244321}">
                <p14:modId xmlns:p14="http://schemas.microsoft.com/office/powerpoint/2010/main" val="2957290226"/>
              </p:ext>
            </p:extLst>
          </p:nvPr>
        </p:nvGraphicFramePr>
        <p:xfrm>
          <a:off x="995148" y="1609250"/>
          <a:ext cx="4826812"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27F5994D-0CB8-4B06-9A6A-CBEA4D3B79A6}"/>
              </a:ext>
            </a:extLst>
          </p:cNvPr>
          <p:cNvGraphicFramePr>
            <a:graphicFrameLocks/>
          </p:cNvGraphicFramePr>
          <p:nvPr>
            <p:extLst>
              <p:ext uri="{D42A27DB-BD31-4B8C-83A1-F6EECF244321}">
                <p14:modId xmlns:p14="http://schemas.microsoft.com/office/powerpoint/2010/main" val="1874469363"/>
              </p:ext>
            </p:extLst>
          </p:nvPr>
        </p:nvGraphicFramePr>
        <p:xfrm>
          <a:off x="6096000" y="160925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937B2EB6-FC73-4FA4-A111-4CC0B1C9AF78}"/>
              </a:ext>
            </a:extLst>
          </p:cNvPr>
          <p:cNvSpPr/>
          <p:nvPr/>
        </p:nvSpPr>
        <p:spPr>
          <a:xfrm>
            <a:off x="925479" y="4519355"/>
            <a:ext cx="10688851" cy="1138773"/>
          </a:xfrm>
          <a:prstGeom prst="rect">
            <a:avLst/>
          </a:prstGeom>
        </p:spPr>
        <p:txBody>
          <a:bodyPr wrap="square">
            <a:spAutoFit/>
          </a:bodyPr>
          <a:lstStyle/>
          <a:p>
            <a:r>
              <a:rPr lang="en-US" sz="1200" dirty="0"/>
              <a:t>The Control Chart is to help studying how # of disclosures changes over time, and to identify and benchmark when performance is truly changing, and/or should it be a concern. # of disclosures are within benchmark year-over-year, though it’s trending downward both for the month of April and FYTD.  (</a:t>
            </a:r>
            <a:r>
              <a:rPr lang="en-US" sz="1100" b="1" dirty="0">
                <a:solidFill>
                  <a:srgbClr val="FF0000"/>
                </a:solidFill>
              </a:rPr>
              <a:t>Disclosures exclude “Copyrighted Material” and “Student Programs</a:t>
            </a:r>
            <a:r>
              <a:rPr lang="en-US" sz="1000" dirty="0"/>
              <a:t>”)</a:t>
            </a:r>
            <a:br>
              <a:rPr lang="en-US" sz="1200" dirty="0"/>
            </a:br>
            <a:endParaRPr lang="en-US" sz="1100" dirty="0"/>
          </a:p>
          <a:p>
            <a:pPr marL="285750" indent="-285750">
              <a:buFont typeface="Arial" panose="020B0604020202020204" pitchFamily="34" charset="0"/>
              <a:buChar char="•"/>
            </a:pPr>
            <a:r>
              <a:rPr lang="en-US" sz="1100" dirty="0"/>
              <a:t>UCL = Upper Control Limit (The UCL is calculated by adding the average to 3 times the standard deviation)</a:t>
            </a:r>
          </a:p>
          <a:p>
            <a:pPr marL="285750" indent="-285750">
              <a:buFont typeface="Arial" panose="020B0604020202020204" pitchFamily="34" charset="0"/>
              <a:buChar char="•"/>
            </a:pPr>
            <a:r>
              <a:rPr lang="en-US" sz="1100" dirty="0"/>
              <a:t>LCL = Lower Control Limit (The LCL subtracts 3 times the standard deviation from the average)</a:t>
            </a:r>
          </a:p>
        </p:txBody>
      </p:sp>
    </p:spTree>
    <p:extLst>
      <p:ext uri="{BB962C8B-B14F-4D97-AF65-F5344CB8AC3E}">
        <p14:creationId xmlns:p14="http://schemas.microsoft.com/office/powerpoint/2010/main" val="2143887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860" y="199362"/>
            <a:ext cx="10981427" cy="1034015"/>
          </a:xfrm>
        </p:spPr>
        <p:txBody>
          <a:bodyPr>
            <a:normAutofit/>
          </a:bodyPr>
          <a:lstStyle/>
          <a:p>
            <a:r>
              <a:rPr lang="en-US" sz="4000" dirty="0">
                <a:latin typeface="Arial" panose="020B0604020202020204" pitchFamily="34" charset="0"/>
                <a:cs typeface="Arial" panose="020B0604020202020204" pitchFamily="34" charset="0"/>
              </a:rPr>
              <a:t>Patent Filed: FY20 vs FY19</a:t>
            </a:r>
          </a:p>
        </p:txBody>
      </p:sp>
      <p:sp>
        <p:nvSpPr>
          <p:cNvPr id="12" name="Title 1"/>
          <p:cNvSpPr txBox="1">
            <a:spLocks/>
          </p:cNvSpPr>
          <p:nvPr/>
        </p:nvSpPr>
        <p:spPr>
          <a:xfrm>
            <a:off x="7927675" y="5743275"/>
            <a:ext cx="321908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600" dirty="0">
                <a:solidFill>
                  <a:schemeClr val="bg1"/>
                </a:solidFill>
                <a:latin typeface="Arial" panose="020B0604020202020204" pitchFamily="34" charset="0"/>
                <a:cs typeface="Arial" panose="020B0604020202020204" pitchFamily="34" charset="0"/>
              </a:rPr>
              <a:t>Technology Commercialization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7709" y="6081623"/>
            <a:ext cx="624964" cy="624964"/>
          </a:xfrm>
          <a:prstGeom prst="rect">
            <a:avLst/>
          </a:prstGeom>
        </p:spPr>
      </p:pic>
      <p:graphicFrame>
        <p:nvGraphicFramePr>
          <p:cNvPr id="9" name="Chart 8">
            <a:extLst>
              <a:ext uri="{FF2B5EF4-FFF2-40B4-BE49-F238E27FC236}">
                <a16:creationId xmlns:a16="http://schemas.microsoft.com/office/drawing/2014/main" id="{ECDA4B20-90C9-4FBE-816B-A3FBCF63F673}"/>
              </a:ext>
            </a:extLst>
          </p:cNvPr>
          <p:cNvGraphicFramePr>
            <a:graphicFrameLocks/>
          </p:cNvGraphicFramePr>
          <p:nvPr>
            <p:extLst>
              <p:ext uri="{D42A27DB-BD31-4B8C-83A1-F6EECF244321}">
                <p14:modId xmlns:p14="http://schemas.microsoft.com/office/powerpoint/2010/main" val="4199406832"/>
              </p:ext>
            </p:extLst>
          </p:nvPr>
        </p:nvGraphicFramePr>
        <p:xfrm>
          <a:off x="974520" y="1506942"/>
          <a:ext cx="4813884" cy="350128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B84126E6-9D09-4B23-96ED-E6EF7882121D}"/>
              </a:ext>
            </a:extLst>
          </p:cNvPr>
          <p:cNvGraphicFramePr>
            <a:graphicFrameLocks/>
          </p:cNvGraphicFramePr>
          <p:nvPr>
            <p:extLst>
              <p:ext uri="{D42A27DB-BD31-4B8C-83A1-F6EECF244321}">
                <p14:modId xmlns:p14="http://schemas.microsoft.com/office/powerpoint/2010/main" val="1912210866"/>
              </p:ext>
            </p:extLst>
          </p:nvPr>
        </p:nvGraphicFramePr>
        <p:xfrm>
          <a:off x="6163572" y="1506942"/>
          <a:ext cx="4704827" cy="3501285"/>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a:extLst>
              <a:ext uri="{FF2B5EF4-FFF2-40B4-BE49-F238E27FC236}">
                <a16:creationId xmlns:a16="http://schemas.microsoft.com/office/drawing/2014/main" id="{7E75B691-4130-4F1F-B090-9966EACD822E}"/>
              </a:ext>
            </a:extLst>
          </p:cNvPr>
          <p:cNvSpPr txBox="1"/>
          <p:nvPr/>
        </p:nvSpPr>
        <p:spPr>
          <a:xfrm>
            <a:off x="1150690" y="5231380"/>
            <a:ext cx="9219501" cy="461665"/>
          </a:xfrm>
          <a:prstGeom prst="rect">
            <a:avLst/>
          </a:prstGeom>
          <a:noFill/>
        </p:spPr>
        <p:txBody>
          <a:bodyPr wrap="square" rtlCol="0">
            <a:spAutoFit/>
          </a:bodyPr>
          <a:lstStyle/>
          <a:p>
            <a:pPr marL="285750" indent="-285750">
              <a:buFont typeface="Wingdings" panose="05000000000000000000" pitchFamily="2" charset="2"/>
              <a:buChar char="§"/>
            </a:pPr>
            <a:r>
              <a:rPr lang="en-US" sz="1200" dirty="0"/>
              <a:t>Out of 126 patent filed FYTD, 110 of them are pending, 14 published and 1 issued </a:t>
            </a:r>
          </a:p>
          <a:p>
            <a:pPr marL="285750" indent="-285750">
              <a:buFont typeface="Wingdings" panose="05000000000000000000" pitchFamily="2" charset="2"/>
              <a:buChar char="§"/>
            </a:pPr>
            <a:r>
              <a:rPr lang="en-US" sz="1200" dirty="0"/>
              <a:t>Compared to FY19 YTD, # of patent filed in FY20 YTD from COE is down 5%, whereas the total is down 14% </a:t>
            </a:r>
          </a:p>
        </p:txBody>
      </p:sp>
    </p:spTree>
    <p:extLst>
      <p:ext uri="{BB962C8B-B14F-4D97-AF65-F5344CB8AC3E}">
        <p14:creationId xmlns:p14="http://schemas.microsoft.com/office/powerpoint/2010/main" val="2552667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11864</TotalTime>
  <Words>763</Words>
  <Application>Microsoft Macintosh PowerPoint</Application>
  <PresentationFormat>Widescreen</PresentationFormat>
  <Paragraphs>53</Paragraphs>
  <Slides>7</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Wingdings</vt:lpstr>
      <vt:lpstr>Office Theme</vt:lpstr>
      <vt:lpstr>Content Slide</vt:lpstr>
      <vt:lpstr>PowerPoint Presentation</vt:lpstr>
      <vt:lpstr>Overview</vt:lpstr>
      <vt:lpstr>Invention Disclosure: FY19 YTD vs FY20 YTD</vt:lpstr>
      <vt:lpstr>Invention Disclosure: By Department</vt:lpstr>
      <vt:lpstr>Invention Disclosure Trend: FY20 vs FY19</vt:lpstr>
      <vt:lpstr>5-Year Trends – Control Chart</vt:lpstr>
      <vt:lpstr>Patent Filed: FY20 vs FY19</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Engagement Office</dc:title>
  <dc:creator>Richardson, Krista M.</dc:creator>
  <cp:lastModifiedBy>Horns, Ryan C.</cp:lastModifiedBy>
  <cp:revision>258</cp:revision>
  <dcterms:created xsi:type="dcterms:W3CDTF">2018-10-25T19:35:41Z</dcterms:created>
  <dcterms:modified xsi:type="dcterms:W3CDTF">2020-05-18T21:16:08Z</dcterms:modified>
</cp:coreProperties>
</file>